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y="6858000" cx="12192000"/>
  <p:notesSz cx="6858000" cy="9144000"/>
  <p:embeddedFontLst>
    <p:embeddedFont>
      <p:font typeface="Roboto"/>
      <p:regular r:id="rId78"/>
      <p:bold r:id="rId79"/>
      <p:italic r:id="rId80"/>
      <p:boldItalic r:id="rId81"/>
    </p:embeddedFont>
    <p:embeddedFont>
      <p:font typeface="Arial Black"/>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3" roundtripDataSignature="AMtx7mjaQpBtPw36xEoKGhD7O7rZU1Yw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customschemas.google.com/relationships/presentationmetadata" Target="meta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oboto-italic.fntdata"/><Relationship Id="rId82" Type="http://schemas.openxmlformats.org/officeDocument/2006/relationships/font" Target="fonts/ArialBlack-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Roboto-bold.fntdata"/><Relationship Id="rId34" Type="http://schemas.openxmlformats.org/officeDocument/2006/relationships/slide" Target="slides/slide30.xml"/><Relationship Id="rId78" Type="http://schemas.openxmlformats.org/officeDocument/2006/relationships/font" Target="fonts/Roboto-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pic>
        <p:nvPicPr>
          <p:cNvPr descr="Celestia-R1---OverlayContentHD.png" id="16" name="Google Shape;16;p7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7" name="Google Shape;17;p7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7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pic>
        <p:nvPicPr>
          <p:cNvPr descr="Celestia-R1---OverlayContentHD.png" id="75" name="Google Shape;75;p8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6" name="Google Shape;76;p85"/>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5"/>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8" name="Google Shape;78;p85"/>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9" name="Google Shape;79;p8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pic>
        <p:nvPicPr>
          <p:cNvPr descr="Celestia-R1---OverlayContentHD.png" id="83" name="Google Shape;83;p8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4" name="Google Shape;84;p86"/>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6"/>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6" name="Google Shape;86;p86"/>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7" name="Google Shape;87;p8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0" name="Shape 90"/>
        <p:cNvGrpSpPr/>
        <p:nvPr/>
      </p:nvGrpSpPr>
      <p:grpSpPr>
        <a:xfrm>
          <a:off x="0" y="0"/>
          <a:ext cx="0" cy="0"/>
          <a:chOff x="0" y="0"/>
          <a:chExt cx="0" cy="0"/>
        </a:xfrm>
      </p:grpSpPr>
      <p:pic>
        <p:nvPicPr>
          <p:cNvPr descr="Celestia-R1---OverlayContentHD.png" id="91" name="Google Shape;91;p8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2" name="Google Shape;92;p87"/>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87"/>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94" name="Google Shape;94;p87"/>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95" name="Google Shape;95;p8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8" name="Shape 98"/>
        <p:cNvGrpSpPr/>
        <p:nvPr/>
      </p:nvGrpSpPr>
      <p:grpSpPr>
        <a:xfrm>
          <a:off x="0" y="0"/>
          <a:ext cx="0" cy="0"/>
          <a:chOff x="0" y="0"/>
          <a:chExt cx="0" cy="0"/>
        </a:xfrm>
      </p:grpSpPr>
      <p:pic>
        <p:nvPicPr>
          <p:cNvPr descr="Celestia-R1---OverlayContentHD.png" id="99" name="Google Shape;99;p8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0" name="Google Shape;100;p88"/>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8"/>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2" name="Google Shape;102;p8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8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8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5" name="Shape 105"/>
        <p:cNvGrpSpPr/>
        <p:nvPr/>
      </p:nvGrpSpPr>
      <p:grpSpPr>
        <a:xfrm>
          <a:off x="0" y="0"/>
          <a:ext cx="0" cy="0"/>
          <a:chOff x="0" y="0"/>
          <a:chExt cx="0" cy="0"/>
        </a:xfrm>
      </p:grpSpPr>
      <p:pic>
        <p:nvPicPr>
          <p:cNvPr descr="Celestia-R1---OverlayContentHD.png" id="106" name="Google Shape;106;p8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7" name="Google Shape;107;p89"/>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8" name="Google Shape;108;p89"/>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9" name="Google Shape;109;p89"/>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89"/>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1" name="Google Shape;111;p89"/>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2" name="Google Shape;112;p8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8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8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5" name="Shape 115"/>
        <p:cNvGrpSpPr/>
        <p:nvPr/>
      </p:nvGrpSpPr>
      <p:grpSpPr>
        <a:xfrm>
          <a:off x="0" y="0"/>
          <a:ext cx="0" cy="0"/>
          <a:chOff x="0" y="0"/>
          <a:chExt cx="0" cy="0"/>
        </a:xfrm>
      </p:grpSpPr>
      <p:pic>
        <p:nvPicPr>
          <p:cNvPr descr="Celestia-R1---OverlayContentHD.png" id="116" name="Google Shape;116;p9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7" name="Google Shape;117;p90"/>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90"/>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9" name="Google Shape;119;p9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9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9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2" name="Shape 122"/>
        <p:cNvGrpSpPr/>
        <p:nvPr/>
      </p:nvGrpSpPr>
      <p:grpSpPr>
        <a:xfrm>
          <a:off x="0" y="0"/>
          <a:ext cx="0" cy="0"/>
          <a:chOff x="0" y="0"/>
          <a:chExt cx="0" cy="0"/>
        </a:xfrm>
      </p:grpSpPr>
      <p:pic>
        <p:nvPicPr>
          <p:cNvPr descr="Celestia-R1---OverlayContentHD.png" id="123" name="Google Shape;123;p9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4" name="Google Shape;124;p91"/>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25" name="Google Shape;125;p91"/>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26" name="Google Shape;126;p91"/>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91"/>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8" name="Google Shape;128;p91"/>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9" name="Google Shape;129;p9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9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9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2" name="Shape 132"/>
        <p:cNvGrpSpPr/>
        <p:nvPr/>
      </p:nvGrpSpPr>
      <p:grpSpPr>
        <a:xfrm>
          <a:off x="0" y="0"/>
          <a:ext cx="0" cy="0"/>
          <a:chOff x="0" y="0"/>
          <a:chExt cx="0" cy="0"/>
        </a:xfrm>
      </p:grpSpPr>
      <p:pic>
        <p:nvPicPr>
          <p:cNvPr descr="Celestia-R1---OverlayContentHD.png" id="133" name="Google Shape;133;p9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4" name="Google Shape;134;p92"/>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92"/>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6" name="Google Shape;136;p92"/>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37" name="Google Shape;137;p9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9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9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0" name="Shape 140"/>
        <p:cNvGrpSpPr/>
        <p:nvPr/>
      </p:nvGrpSpPr>
      <p:grpSpPr>
        <a:xfrm>
          <a:off x="0" y="0"/>
          <a:ext cx="0" cy="0"/>
          <a:chOff x="0" y="0"/>
          <a:chExt cx="0" cy="0"/>
        </a:xfrm>
      </p:grpSpPr>
      <p:pic>
        <p:nvPicPr>
          <p:cNvPr descr="Celestia-R1---OverlayContentHD.png" id="141" name="Google Shape;141;p9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2" name="Google Shape;142;p9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93"/>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44" name="Google Shape;144;p9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9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9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pic>
        <p:nvPicPr>
          <p:cNvPr descr="Celestia-R1---OverlayContentHD.png" id="148" name="Google Shape;148;p9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9" name="Google Shape;149;p94"/>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94"/>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51" name="Google Shape;151;p9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9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9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pic>
        <p:nvPicPr>
          <p:cNvPr descr="Celestia-R1---OverlayContentHD.png" id="22" name="Google Shape;22;p7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7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descr="Celestia-R1---OverlayTitleHD.png" id="27" name="Google Shape;27;p7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8" name="Google Shape;28;p78"/>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8"/>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30" name="Google Shape;30;p78"/>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8"/>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8"/>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aption">
  <p:cSld name="1_Title and Caption">
    <p:spTree>
      <p:nvGrpSpPr>
        <p:cNvPr id="33" name="Shape 33"/>
        <p:cNvGrpSpPr/>
        <p:nvPr/>
      </p:nvGrpSpPr>
      <p:grpSpPr>
        <a:xfrm>
          <a:off x="0" y="0"/>
          <a:ext cx="0" cy="0"/>
          <a:chOff x="0" y="0"/>
          <a:chExt cx="0" cy="0"/>
        </a:xfrm>
      </p:grpSpPr>
      <p:sp>
        <p:nvSpPr>
          <p:cNvPr id="34" name="Google Shape;34;p79"/>
          <p:cNvSpPr txBox="1"/>
          <p:nvPr>
            <p:ph type="title"/>
          </p:nvPr>
        </p:nvSpPr>
        <p:spPr>
          <a:xfrm>
            <a:off x="1154954" y="1447800"/>
            <a:ext cx="8825659" cy="1981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9"/>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36" name="Google Shape;36;p7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8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lt1"/>
              </a:buClr>
              <a:buSzPts val="2800"/>
              <a:buFont typeface="Calibri"/>
              <a:buNone/>
              <a:defRPr/>
            </a:lvl1pPr>
            <a:lvl2pPr lvl="1" algn="l">
              <a:spcBef>
                <a:spcPts val="0"/>
              </a:spcBef>
              <a:spcAft>
                <a:spcPts val="0"/>
              </a:spcAft>
              <a:buClr>
                <a:schemeClr val="lt2"/>
              </a:buClr>
              <a:buSzPts val="2800"/>
              <a:buNone/>
              <a:defRPr/>
            </a:lvl2pPr>
            <a:lvl3pPr lvl="2" algn="l">
              <a:spcBef>
                <a:spcPts val="0"/>
              </a:spcBef>
              <a:spcAft>
                <a:spcPts val="0"/>
              </a:spcAft>
              <a:buClr>
                <a:schemeClr val="lt2"/>
              </a:buClr>
              <a:buSzPts val="2800"/>
              <a:buNone/>
              <a:defRPr/>
            </a:lvl3pPr>
            <a:lvl4pPr lvl="3" algn="l">
              <a:spcBef>
                <a:spcPts val="0"/>
              </a:spcBef>
              <a:spcAft>
                <a:spcPts val="0"/>
              </a:spcAft>
              <a:buClr>
                <a:schemeClr val="lt2"/>
              </a:buClr>
              <a:buSzPts val="2800"/>
              <a:buNone/>
              <a:defRPr/>
            </a:lvl4pPr>
            <a:lvl5pPr lvl="4" algn="l">
              <a:spcBef>
                <a:spcPts val="0"/>
              </a:spcBef>
              <a:spcAft>
                <a:spcPts val="0"/>
              </a:spcAft>
              <a:buClr>
                <a:schemeClr val="lt2"/>
              </a:buClr>
              <a:buSzPts val="2800"/>
              <a:buNone/>
              <a:defRPr/>
            </a:lvl5pPr>
            <a:lvl6pPr lvl="5" algn="l">
              <a:spcBef>
                <a:spcPts val="0"/>
              </a:spcBef>
              <a:spcAft>
                <a:spcPts val="0"/>
              </a:spcAft>
              <a:buClr>
                <a:schemeClr val="lt2"/>
              </a:buClr>
              <a:buSzPts val="2800"/>
              <a:buNone/>
              <a:defRPr/>
            </a:lvl6pPr>
            <a:lvl7pPr lvl="6" algn="l">
              <a:spcBef>
                <a:spcPts val="0"/>
              </a:spcBef>
              <a:spcAft>
                <a:spcPts val="0"/>
              </a:spcAft>
              <a:buClr>
                <a:schemeClr val="lt2"/>
              </a:buClr>
              <a:buSzPts val="2800"/>
              <a:buNone/>
              <a:defRPr/>
            </a:lvl7pPr>
            <a:lvl8pPr lvl="7" algn="l">
              <a:spcBef>
                <a:spcPts val="0"/>
              </a:spcBef>
              <a:spcAft>
                <a:spcPts val="0"/>
              </a:spcAft>
              <a:buClr>
                <a:schemeClr val="lt2"/>
              </a:buClr>
              <a:buSzPts val="2800"/>
              <a:buNone/>
              <a:defRPr/>
            </a:lvl8pPr>
            <a:lvl9pPr lvl="8" algn="l">
              <a:spcBef>
                <a:spcPts val="0"/>
              </a:spcBef>
              <a:spcAft>
                <a:spcPts val="0"/>
              </a:spcAft>
              <a:buClr>
                <a:schemeClr val="lt2"/>
              </a:buClr>
              <a:buSzPts val="2800"/>
              <a:buNone/>
              <a:defRPr/>
            </a:lvl9pPr>
          </a:lstStyle>
          <a:p/>
        </p:txBody>
      </p:sp>
      <p:sp>
        <p:nvSpPr>
          <p:cNvPr id="41" name="Google Shape;41;p8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42" name="Google Shape;42;p8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buClr>
                <a:schemeClr val="lt1"/>
              </a:buClr>
              <a:buSzPts val="1000"/>
              <a:buFont typeface="Calibri"/>
              <a:buNone/>
              <a:defRPr b="0" i="0" sz="1000">
                <a:solidFill>
                  <a:schemeClr val="lt1"/>
                </a:solidFill>
                <a:latin typeface="Calibri"/>
                <a:ea typeface="Calibri"/>
                <a:cs typeface="Calibri"/>
                <a:sym typeface="Calibri"/>
              </a:defRPr>
            </a:lvl1pPr>
            <a:lvl2pPr indent="0" lvl="1" marL="0" marR="0" algn="r">
              <a:buClr>
                <a:schemeClr val="lt1"/>
              </a:buClr>
              <a:buSzPts val="1000"/>
              <a:buFont typeface="Calibri"/>
              <a:buNone/>
              <a:defRPr b="0" i="0" sz="1000">
                <a:solidFill>
                  <a:schemeClr val="lt1"/>
                </a:solidFill>
                <a:latin typeface="Calibri"/>
                <a:ea typeface="Calibri"/>
                <a:cs typeface="Calibri"/>
                <a:sym typeface="Calibri"/>
              </a:defRPr>
            </a:lvl2pPr>
            <a:lvl3pPr indent="0" lvl="2" marL="0" marR="0" algn="r">
              <a:buClr>
                <a:schemeClr val="lt1"/>
              </a:buClr>
              <a:buSzPts val="1000"/>
              <a:buFont typeface="Calibri"/>
              <a:buNone/>
              <a:defRPr b="0" i="0" sz="1000">
                <a:solidFill>
                  <a:schemeClr val="lt1"/>
                </a:solidFill>
                <a:latin typeface="Calibri"/>
                <a:ea typeface="Calibri"/>
                <a:cs typeface="Calibri"/>
                <a:sym typeface="Calibri"/>
              </a:defRPr>
            </a:lvl3pPr>
            <a:lvl4pPr indent="0" lvl="3" marL="0" marR="0" algn="r">
              <a:buClr>
                <a:schemeClr val="lt1"/>
              </a:buClr>
              <a:buSzPts val="1000"/>
              <a:buFont typeface="Calibri"/>
              <a:buNone/>
              <a:defRPr b="0" i="0" sz="1000">
                <a:solidFill>
                  <a:schemeClr val="lt1"/>
                </a:solidFill>
                <a:latin typeface="Calibri"/>
                <a:ea typeface="Calibri"/>
                <a:cs typeface="Calibri"/>
                <a:sym typeface="Calibri"/>
              </a:defRPr>
            </a:lvl4pPr>
            <a:lvl5pPr indent="0" lvl="4" marL="0" marR="0" algn="r">
              <a:buClr>
                <a:schemeClr val="lt1"/>
              </a:buClr>
              <a:buSzPts val="1000"/>
              <a:buFont typeface="Calibri"/>
              <a:buNone/>
              <a:defRPr b="0" i="0" sz="1000">
                <a:solidFill>
                  <a:schemeClr val="lt1"/>
                </a:solidFill>
                <a:latin typeface="Calibri"/>
                <a:ea typeface="Calibri"/>
                <a:cs typeface="Calibri"/>
                <a:sym typeface="Calibri"/>
              </a:defRPr>
            </a:lvl5pPr>
            <a:lvl6pPr indent="0" lvl="5" marL="0" marR="0" algn="r">
              <a:buClr>
                <a:schemeClr val="lt1"/>
              </a:buClr>
              <a:buSzPts val="1000"/>
              <a:buFont typeface="Calibri"/>
              <a:buNone/>
              <a:defRPr b="0" i="0" sz="1000">
                <a:solidFill>
                  <a:schemeClr val="lt1"/>
                </a:solidFill>
                <a:latin typeface="Calibri"/>
                <a:ea typeface="Calibri"/>
                <a:cs typeface="Calibri"/>
                <a:sym typeface="Calibri"/>
              </a:defRPr>
            </a:lvl6pPr>
            <a:lvl7pPr indent="0" lvl="6" marL="0" marR="0" algn="r">
              <a:buClr>
                <a:schemeClr val="lt1"/>
              </a:buClr>
              <a:buSzPts val="1000"/>
              <a:buFont typeface="Calibri"/>
              <a:buNone/>
              <a:defRPr b="0" i="0" sz="1000">
                <a:solidFill>
                  <a:schemeClr val="lt1"/>
                </a:solidFill>
                <a:latin typeface="Calibri"/>
                <a:ea typeface="Calibri"/>
                <a:cs typeface="Calibri"/>
                <a:sym typeface="Calibri"/>
              </a:defRPr>
            </a:lvl7pPr>
            <a:lvl8pPr indent="0" lvl="7" marL="0" marR="0" algn="r">
              <a:buClr>
                <a:schemeClr val="lt1"/>
              </a:buClr>
              <a:buSzPts val="1000"/>
              <a:buFont typeface="Calibri"/>
              <a:buNone/>
              <a:defRPr b="0" i="0" sz="1000">
                <a:solidFill>
                  <a:schemeClr val="lt1"/>
                </a:solidFill>
                <a:latin typeface="Calibri"/>
                <a:ea typeface="Calibri"/>
                <a:cs typeface="Calibri"/>
                <a:sym typeface="Calibri"/>
              </a:defRPr>
            </a:lvl8pPr>
            <a:lvl9pPr indent="0" lvl="8" marL="0" marR="0" algn="r">
              <a:buClr>
                <a:schemeClr val="lt1"/>
              </a:buClr>
              <a:buSzPts val="1000"/>
              <a:buFont typeface="Calibri"/>
              <a:buNone/>
              <a:defRPr b="0" i="0" sz="10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pic>
        <p:nvPicPr>
          <p:cNvPr descr="Celestia-R1---OverlayContentHD.png" id="44" name="Google Shape;44;p8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45" name="Google Shape;45;p8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7" name="Google Shape;47;p8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pic>
        <p:nvPicPr>
          <p:cNvPr descr="Celestia-R1---OverlayContentHD.png" id="51" name="Google Shape;51;p8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2" name="Google Shape;52;p82"/>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2"/>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54" name="Google Shape;54;p8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pic>
        <p:nvPicPr>
          <p:cNvPr descr="Celestia-R1---OverlayContentHD.png" id="58" name="Google Shape;58;p8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9" name="Google Shape;59;p8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3"/>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1" name="Google Shape;61;p83"/>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2" name="Google Shape;62;p8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8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4"/>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68" name="Google Shape;68;p84"/>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9" name="Google Shape;69;p84"/>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70" name="Google Shape;70;p84"/>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1" name="Google Shape;71;p8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75"/>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 name="Google Shape;12;p7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7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7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nvSpPr>
        <p:spPr>
          <a:xfrm>
            <a:off x="1509204" y="474345"/>
            <a:ext cx="8502588" cy="59093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FFFFFF"/>
                </a:solidFill>
                <a:latin typeface="Arial Black"/>
                <a:ea typeface="Arial Black"/>
                <a:cs typeface="Arial Black"/>
                <a:sym typeface="Arial Black"/>
              </a:rPr>
              <a:t>NVIDIA STOCK PRICE PREDICTION -</a:t>
            </a:r>
            <a:br>
              <a:rPr b="1" i="0" lang="en-US" sz="5400" u="none" cap="none" strike="noStrike">
                <a:solidFill>
                  <a:srgbClr val="FFFFFF"/>
                </a:solidFill>
                <a:latin typeface="Arial Black"/>
                <a:ea typeface="Arial Black"/>
                <a:cs typeface="Arial Black"/>
                <a:sym typeface="Arial Black"/>
              </a:rPr>
            </a:br>
            <a:r>
              <a:rPr b="1" i="0" lang="en-US" sz="5400" u="none" cap="none" strike="noStrike">
                <a:solidFill>
                  <a:srgbClr val="FFFFFF"/>
                </a:solidFill>
                <a:latin typeface="Arial Black"/>
                <a:ea typeface="Arial Black"/>
                <a:cs typeface="Arial Black"/>
                <a:sym typeface="Arial Black"/>
              </a:rPr>
              <a:t>TIME SERIES ANALYSIS AND FORCASTING </a:t>
            </a:r>
            <a:endParaRPr/>
          </a:p>
          <a:p>
            <a:pPr indent="0" lvl="0" marL="0" marR="0" rtl="0" algn="ctr">
              <a:spcBef>
                <a:spcPts val="0"/>
              </a:spcBef>
              <a:spcAft>
                <a:spcPts val="0"/>
              </a:spcAft>
              <a:buNone/>
            </a:pPr>
            <a:r>
              <a:rPr b="1" i="0" lang="en-US" sz="5400" u="none" cap="none" strike="noStrike">
                <a:solidFill>
                  <a:srgbClr val="FFFFFF"/>
                </a:solidFill>
                <a:latin typeface="Arial Black"/>
                <a:ea typeface="Arial Black"/>
                <a:cs typeface="Arial Black"/>
                <a:sym typeface="Arial Black"/>
              </a:rPr>
              <a:t>AND</a:t>
            </a:r>
            <a:endParaRPr/>
          </a:p>
          <a:p>
            <a:pPr indent="0" lvl="0" marL="0" marR="0" rtl="0" algn="ctr">
              <a:spcBef>
                <a:spcPts val="0"/>
              </a:spcBef>
              <a:spcAft>
                <a:spcPts val="0"/>
              </a:spcAft>
              <a:buNone/>
            </a:pPr>
            <a:r>
              <a:rPr b="1" i="0" lang="en-US" sz="5400" u="none" cap="none" strike="noStrike">
                <a:solidFill>
                  <a:srgbClr val="FFFFFF"/>
                </a:solidFill>
                <a:latin typeface="Arial Black"/>
                <a:ea typeface="Arial Black"/>
                <a:cs typeface="Arial Black"/>
                <a:sym typeface="Arial Black"/>
              </a:rPr>
              <a:t> LINEAR MODEL</a:t>
            </a:r>
            <a:endParaRPr b="0" i="0" sz="5400" u="none" cap="none" strike="noStrike">
              <a:solidFill>
                <a:schemeClr val="lt1"/>
              </a:solidFill>
              <a:latin typeface="Arial Black"/>
              <a:ea typeface="Arial Black"/>
              <a:cs typeface="Arial Black"/>
              <a:sym typeface="Arial Black"/>
            </a:endParaRPr>
          </a:p>
        </p:txBody>
      </p:sp>
      <p:pic>
        <p:nvPicPr>
          <p:cNvPr id="159" name="Google Shape;159;p1"/>
          <p:cNvPicPr preferRelativeResize="0"/>
          <p:nvPr/>
        </p:nvPicPr>
        <p:blipFill rotWithShape="1">
          <a:blip r:embed="rId3">
            <a:alphaModFix/>
          </a:blip>
          <a:srcRect b="0" l="0" r="0" t="0"/>
          <a:stretch/>
        </p:blipFill>
        <p:spPr>
          <a:xfrm>
            <a:off x="1" y="0"/>
            <a:ext cx="12255212" cy="6823374"/>
          </a:xfrm>
          <a:prstGeom prst="rect">
            <a:avLst/>
          </a:prstGeom>
          <a:noFill/>
          <a:ln>
            <a:noFill/>
          </a:ln>
        </p:spPr>
      </p:pic>
      <p:sp>
        <p:nvSpPr>
          <p:cNvPr id="160" name="Google Shape;160;p1"/>
          <p:cNvSpPr txBox="1"/>
          <p:nvPr/>
        </p:nvSpPr>
        <p:spPr>
          <a:xfrm>
            <a:off x="150920" y="335845"/>
            <a:ext cx="11452195" cy="61863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rgbClr val="FFFFFF"/>
                </a:solidFill>
                <a:latin typeface="Arial Black"/>
                <a:ea typeface="Arial Black"/>
                <a:cs typeface="Arial Black"/>
                <a:sym typeface="Arial Black"/>
              </a:rPr>
              <a:t>NVIDIA STOCK PRICE PREDICTION -</a:t>
            </a:r>
            <a:br>
              <a:rPr b="1" i="0" lang="en-US" sz="6600" u="none" cap="none" strike="noStrike">
                <a:solidFill>
                  <a:srgbClr val="FFFFFF"/>
                </a:solidFill>
                <a:latin typeface="Arial Black"/>
                <a:ea typeface="Arial Black"/>
                <a:cs typeface="Arial Black"/>
                <a:sym typeface="Arial Black"/>
              </a:rPr>
            </a:br>
            <a:r>
              <a:rPr b="1" i="0" lang="en-US" sz="6600" u="none" cap="none" strike="noStrike">
                <a:solidFill>
                  <a:srgbClr val="FFFFFF"/>
                </a:solidFill>
                <a:latin typeface="Arial Black"/>
                <a:ea typeface="Arial Black"/>
                <a:cs typeface="Arial Black"/>
                <a:sym typeface="Arial Black"/>
              </a:rPr>
              <a:t>TIME SERIES ANALYSIS AND FORCASTING </a:t>
            </a:r>
            <a:endParaRPr/>
          </a:p>
          <a:p>
            <a:pPr indent="0" lvl="0" marL="0" marR="0" rtl="0" algn="ctr">
              <a:spcBef>
                <a:spcPts val="0"/>
              </a:spcBef>
              <a:spcAft>
                <a:spcPts val="0"/>
              </a:spcAft>
              <a:buNone/>
            </a:pPr>
            <a:r>
              <a:rPr b="1" i="0" lang="en-US" sz="6600" u="none" cap="none" strike="noStrike">
                <a:solidFill>
                  <a:srgbClr val="FFFFFF"/>
                </a:solidFill>
                <a:latin typeface="Arial Black"/>
                <a:ea typeface="Arial Black"/>
                <a:cs typeface="Arial Black"/>
                <a:sym typeface="Arial Black"/>
              </a:rPr>
              <a:t>AND</a:t>
            </a:r>
            <a:endParaRPr/>
          </a:p>
          <a:p>
            <a:pPr indent="0" lvl="0" marL="0" marR="0" rtl="0" algn="ctr">
              <a:spcBef>
                <a:spcPts val="0"/>
              </a:spcBef>
              <a:spcAft>
                <a:spcPts val="0"/>
              </a:spcAft>
              <a:buNone/>
            </a:pPr>
            <a:r>
              <a:rPr b="1" i="0" lang="en-US" sz="6600" u="none" cap="none" strike="noStrike">
                <a:solidFill>
                  <a:srgbClr val="FFFFFF"/>
                </a:solidFill>
                <a:latin typeface="Arial Black"/>
                <a:ea typeface="Arial Black"/>
                <a:cs typeface="Arial Black"/>
                <a:sym typeface="Arial Black"/>
              </a:rPr>
              <a:t> MACHINE LEARNIG</a:t>
            </a:r>
            <a:endParaRPr b="0" i="0" sz="6600" u="none" cap="none" strike="noStrike">
              <a:solidFill>
                <a:schemeClr val="lt1"/>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txBox="1"/>
          <p:nvPr>
            <p:ph type="title"/>
          </p:nvPr>
        </p:nvSpPr>
        <p:spPr>
          <a:xfrm>
            <a:off x="2439708" y="4438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sz="4400" u="sng">
                <a:latin typeface="Arial Black"/>
                <a:ea typeface="Arial Black"/>
                <a:cs typeface="Arial Black"/>
                <a:sym typeface="Arial Black"/>
              </a:rPr>
              <a:t>MACHINE LEARNING</a:t>
            </a:r>
            <a:endParaRPr sz="4400" u="sng">
              <a:latin typeface="Arial Black"/>
              <a:ea typeface="Arial Black"/>
              <a:cs typeface="Arial Black"/>
              <a:sym typeface="Arial Black"/>
            </a:endParaRPr>
          </a:p>
        </p:txBody>
      </p:sp>
      <p:sp>
        <p:nvSpPr>
          <p:cNvPr id="224" name="Google Shape;224;p11"/>
          <p:cNvSpPr txBox="1"/>
          <p:nvPr>
            <p:ph idx="1" type="body"/>
          </p:nvPr>
        </p:nvSpPr>
        <p:spPr>
          <a:xfrm>
            <a:off x="0" y="977340"/>
            <a:ext cx="6757557" cy="5387950"/>
          </a:xfrm>
          <a:prstGeom prst="rect">
            <a:avLst/>
          </a:prstGeom>
          <a:noFill/>
          <a:ln>
            <a:noFill/>
          </a:ln>
        </p:spPr>
        <p:txBody>
          <a:bodyPr anchorCtr="0" anchor="t" bIns="121900" lIns="121900" spcFirstLastPara="1" rIns="121900" wrap="square" tIns="121900">
            <a:normAutofit fontScale="92500" lnSpcReduction="10000"/>
          </a:bodyPr>
          <a:lstStyle/>
          <a:p>
            <a:pPr indent="-514350" lvl="0" marL="514350" rtl="0" algn="l">
              <a:spcBef>
                <a:spcPts val="0"/>
              </a:spcBef>
              <a:spcAft>
                <a:spcPts val="0"/>
              </a:spcAft>
              <a:buSzPct val="69498"/>
              <a:buAutoNum type="arabicPeriod"/>
            </a:pPr>
            <a:r>
              <a:rPr lang="en-US" sz="2800">
                <a:latin typeface="Times New Roman"/>
                <a:ea typeface="Times New Roman"/>
                <a:cs typeface="Times New Roman"/>
                <a:sym typeface="Times New Roman"/>
              </a:rPr>
              <a:t>Machine Learning is the science (and art) of programming computers so they can learn from the data.</a:t>
            </a:r>
            <a:endParaRPr/>
          </a:p>
          <a:p>
            <a:pPr indent="-514350" lvl="0" marL="514350" rtl="0" algn="l">
              <a:spcBef>
                <a:spcPts val="0"/>
              </a:spcBef>
              <a:spcAft>
                <a:spcPts val="0"/>
              </a:spcAft>
              <a:buSzPct val="69498"/>
              <a:buAutoNum type="arabicPeriod"/>
            </a:pPr>
            <a:r>
              <a:rPr lang="en-US" sz="2800">
                <a:latin typeface="Times New Roman"/>
                <a:ea typeface="Times New Roman"/>
                <a:cs typeface="Times New Roman"/>
                <a:sym typeface="Times New Roman"/>
              </a:rPr>
              <a:t>“Machine Learning is the field of study that gives computers the ability to learn without being explicitly programmed” – Arthur Samuel .</a:t>
            </a:r>
            <a:endParaRPr/>
          </a:p>
          <a:p>
            <a:pPr indent="-514350" lvl="0" marL="514350" rtl="0" algn="l">
              <a:spcBef>
                <a:spcPts val="0"/>
              </a:spcBef>
              <a:spcAft>
                <a:spcPts val="0"/>
              </a:spcAft>
              <a:buSzPct val="69498"/>
              <a:buAutoNum type="arabicPeriod"/>
            </a:pPr>
            <a:r>
              <a:rPr lang="en-US" sz="2800">
                <a:latin typeface="Times New Roman"/>
                <a:ea typeface="Times New Roman"/>
                <a:cs typeface="Times New Roman"/>
                <a:sym typeface="Times New Roman"/>
              </a:rPr>
              <a:t>The example that the system uses to learn are called the Training Set.</a:t>
            </a:r>
            <a:endParaRPr/>
          </a:p>
          <a:p>
            <a:pPr indent="-514350" lvl="0" marL="514350" rtl="0" algn="l">
              <a:spcBef>
                <a:spcPts val="0"/>
              </a:spcBef>
              <a:spcAft>
                <a:spcPts val="0"/>
              </a:spcAft>
              <a:buSzPct val="69498"/>
              <a:buAutoNum type="arabicPeriod"/>
            </a:pPr>
            <a:r>
              <a:rPr lang="en-US" sz="2800">
                <a:latin typeface="Times New Roman"/>
                <a:ea typeface="Times New Roman"/>
                <a:cs typeface="Times New Roman"/>
                <a:sym typeface="Times New Roman"/>
              </a:rPr>
              <a:t>Each training example is called a Training Instance / Sample.</a:t>
            </a:r>
            <a:endParaRPr/>
          </a:p>
          <a:p>
            <a:pPr indent="-514350" lvl="0" marL="514350" rtl="0" algn="l">
              <a:spcBef>
                <a:spcPts val="0"/>
              </a:spcBef>
              <a:spcAft>
                <a:spcPts val="0"/>
              </a:spcAft>
              <a:buSzPct val="69498"/>
              <a:buAutoNum type="arabicPeriod"/>
            </a:pPr>
            <a:r>
              <a:rPr lang="en-US" sz="2800">
                <a:latin typeface="Times New Roman"/>
                <a:ea typeface="Times New Roman"/>
                <a:cs typeface="Times New Roman"/>
                <a:sym typeface="Times New Roman"/>
              </a:rPr>
              <a:t>Particular performance measure is called Accuracy.</a:t>
            </a:r>
            <a:endParaRPr/>
          </a:p>
          <a:p>
            <a:pPr indent="-400050" lvl="0" marL="514350" rtl="0" algn="l">
              <a:spcBef>
                <a:spcPts val="0"/>
              </a:spcBef>
              <a:spcAft>
                <a:spcPts val="0"/>
              </a:spcAft>
              <a:buSzPct val="69498"/>
              <a:buNone/>
            </a:pPr>
            <a:r>
              <a:t/>
            </a:r>
            <a:endParaRPr sz="2800">
              <a:latin typeface="Times New Roman"/>
              <a:ea typeface="Times New Roman"/>
              <a:cs typeface="Times New Roman"/>
              <a:sym typeface="Times New Roman"/>
            </a:endParaRPr>
          </a:p>
          <a:p>
            <a:pPr indent="0" lvl="0" marL="0" rtl="0" algn="l">
              <a:spcBef>
                <a:spcPts val="0"/>
              </a:spcBef>
              <a:spcAft>
                <a:spcPts val="0"/>
              </a:spcAft>
              <a:buSzPct val="69498"/>
              <a:buNone/>
            </a:pPr>
            <a:r>
              <a:t/>
            </a:r>
            <a:endParaRPr sz="2800">
              <a:latin typeface="Times New Roman"/>
              <a:ea typeface="Times New Roman"/>
              <a:cs typeface="Times New Roman"/>
              <a:sym typeface="Times New Roman"/>
            </a:endParaRPr>
          </a:p>
        </p:txBody>
      </p:sp>
      <p:sp>
        <p:nvSpPr>
          <p:cNvPr id="225" name="Google Shape;225;p11"/>
          <p:cNvSpPr/>
          <p:nvPr/>
        </p:nvSpPr>
        <p:spPr>
          <a:xfrm>
            <a:off x="6975060" y="977340"/>
            <a:ext cx="4660776" cy="4864167"/>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ML is great for :-</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ML algorithm can often simplify code and perform better.</a:t>
            </a:r>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ML techniques can find a solution for a complex problems.</a:t>
            </a:r>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ML system can adapt to new data such as fluctuating environments.</a:t>
            </a:r>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Getting insights about complex problems and large amount of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2"/>
          <p:cNvSpPr txBox="1"/>
          <p:nvPr/>
        </p:nvSpPr>
        <p:spPr>
          <a:xfrm>
            <a:off x="3242568" y="115409"/>
            <a:ext cx="60945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u="sng">
                <a:solidFill>
                  <a:schemeClr val="lt1"/>
                </a:solidFill>
                <a:latin typeface="Arial Black"/>
                <a:ea typeface="Arial Black"/>
                <a:cs typeface="Arial Black"/>
                <a:sym typeface="Arial Black"/>
              </a:rPr>
              <a:t>MACHINE LEARNING</a:t>
            </a:r>
            <a:endParaRPr sz="4000" u="sng">
              <a:solidFill>
                <a:schemeClr val="lt1"/>
              </a:solidFill>
              <a:latin typeface="Calibri"/>
              <a:ea typeface="Calibri"/>
              <a:cs typeface="Calibri"/>
              <a:sym typeface="Calibri"/>
            </a:endParaRPr>
          </a:p>
        </p:txBody>
      </p:sp>
      <p:sp>
        <p:nvSpPr>
          <p:cNvPr id="231" name="Google Shape;231;p12"/>
          <p:cNvSpPr/>
          <p:nvPr/>
        </p:nvSpPr>
        <p:spPr>
          <a:xfrm>
            <a:off x="3042821" y="794333"/>
            <a:ext cx="6294267" cy="1754326"/>
          </a:xfrm>
          <a:prstGeom prst="rect">
            <a:avLst/>
          </a:prstGeom>
          <a:solidFill>
            <a:schemeClr val="lt1"/>
          </a:solidFill>
          <a:ln cap="rnd"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accent1"/>
                </a:solidFill>
                <a:latin typeface="Calibri"/>
                <a:ea typeface="Calibri"/>
                <a:cs typeface="Calibri"/>
                <a:sym typeface="Calibri"/>
              </a:rPr>
              <a:t>Classic</a:t>
            </a:r>
            <a:endParaRPr/>
          </a:p>
          <a:p>
            <a:pPr indent="0" lvl="0" marL="0" marR="0" rtl="0" algn="ctr">
              <a:spcBef>
                <a:spcPts val="0"/>
              </a:spcBef>
              <a:spcAft>
                <a:spcPts val="0"/>
              </a:spcAft>
              <a:buNone/>
            </a:pPr>
            <a:r>
              <a:rPr b="0" lang="en-US" sz="5400" cap="none">
                <a:solidFill>
                  <a:schemeClr val="accent1"/>
                </a:solidFill>
                <a:latin typeface="Calibri"/>
                <a:ea typeface="Calibri"/>
                <a:cs typeface="Calibri"/>
                <a:sym typeface="Calibri"/>
              </a:rPr>
              <a:t>Approaches</a:t>
            </a:r>
            <a:endParaRPr/>
          </a:p>
        </p:txBody>
      </p:sp>
      <p:sp>
        <p:nvSpPr>
          <p:cNvPr id="232" name="Google Shape;232;p12"/>
          <p:cNvSpPr/>
          <p:nvPr/>
        </p:nvSpPr>
        <p:spPr>
          <a:xfrm>
            <a:off x="630314" y="4120556"/>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Study the problem</a:t>
            </a:r>
            <a:endParaRPr/>
          </a:p>
        </p:txBody>
      </p:sp>
      <p:sp>
        <p:nvSpPr>
          <p:cNvPr id="233" name="Google Shape;233;p12"/>
          <p:cNvSpPr/>
          <p:nvPr/>
        </p:nvSpPr>
        <p:spPr>
          <a:xfrm>
            <a:off x="3508159" y="4120556"/>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Train ML algorithm</a:t>
            </a:r>
            <a:endParaRPr/>
          </a:p>
        </p:txBody>
      </p:sp>
      <p:sp>
        <p:nvSpPr>
          <p:cNvPr id="234" name="Google Shape;234;p12"/>
          <p:cNvSpPr/>
          <p:nvPr/>
        </p:nvSpPr>
        <p:spPr>
          <a:xfrm>
            <a:off x="6451493" y="4344183"/>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Evaluate solution</a:t>
            </a:r>
            <a:endParaRPr/>
          </a:p>
        </p:txBody>
      </p:sp>
      <p:sp>
        <p:nvSpPr>
          <p:cNvPr id="235" name="Google Shape;235;p12"/>
          <p:cNvSpPr/>
          <p:nvPr/>
        </p:nvSpPr>
        <p:spPr>
          <a:xfrm>
            <a:off x="3508159" y="5521474"/>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Analyze Errors</a:t>
            </a:r>
            <a:endParaRPr/>
          </a:p>
        </p:txBody>
      </p:sp>
      <p:sp>
        <p:nvSpPr>
          <p:cNvPr id="236" name="Google Shape;236;p12"/>
          <p:cNvSpPr/>
          <p:nvPr/>
        </p:nvSpPr>
        <p:spPr>
          <a:xfrm>
            <a:off x="6624223" y="2824665"/>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Launch</a:t>
            </a:r>
            <a:endParaRPr/>
          </a:p>
        </p:txBody>
      </p:sp>
      <p:sp>
        <p:nvSpPr>
          <p:cNvPr id="237" name="Google Shape;237;p12"/>
          <p:cNvSpPr/>
          <p:nvPr/>
        </p:nvSpPr>
        <p:spPr>
          <a:xfrm>
            <a:off x="3508159" y="2824665"/>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Data</a:t>
            </a:r>
            <a:endParaRPr/>
          </a:p>
        </p:txBody>
      </p:sp>
      <p:sp>
        <p:nvSpPr>
          <p:cNvPr id="238" name="Google Shape;238;p12"/>
          <p:cNvSpPr/>
          <p:nvPr/>
        </p:nvSpPr>
        <p:spPr>
          <a:xfrm>
            <a:off x="2689934" y="4438835"/>
            <a:ext cx="818225"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2"/>
          <p:cNvSpPr/>
          <p:nvPr/>
        </p:nvSpPr>
        <p:spPr>
          <a:xfrm>
            <a:off x="5567779" y="4438835"/>
            <a:ext cx="883714"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2"/>
          <p:cNvSpPr/>
          <p:nvPr/>
        </p:nvSpPr>
        <p:spPr>
          <a:xfrm rot="8495253">
            <a:off x="5508169" y="5156926"/>
            <a:ext cx="924817"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2"/>
          <p:cNvSpPr/>
          <p:nvPr/>
        </p:nvSpPr>
        <p:spPr>
          <a:xfrm rot="-8088218">
            <a:off x="2461635" y="5280877"/>
            <a:ext cx="1143024"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12"/>
          <p:cNvSpPr/>
          <p:nvPr/>
        </p:nvSpPr>
        <p:spPr>
          <a:xfrm rot="-5400000">
            <a:off x="7526832" y="3855218"/>
            <a:ext cx="596188"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2"/>
          <p:cNvSpPr txBox="1"/>
          <p:nvPr/>
        </p:nvSpPr>
        <p:spPr>
          <a:xfrm>
            <a:off x="7889725" y="3895986"/>
            <a:ext cx="23513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Satisfied</a:t>
            </a:r>
            <a:endParaRPr/>
          </a:p>
        </p:txBody>
      </p:sp>
      <p:sp>
        <p:nvSpPr>
          <p:cNvPr id="244" name="Google Shape;244;p12"/>
          <p:cNvSpPr txBox="1"/>
          <p:nvPr/>
        </p:nvSpPr>
        <p:spPr>
          <a:xfrm>
            <a:off x="6017382" y="534637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Not  Satisfied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3"/>
          <p:cNvSpPr txBox="1"/>
          <p:nvPr/>
        </p:nvSpPr>
        <p:spPr>
          <a:xfrm>
            <a:off x="3242568" y="115409"/>
            <a:ext cx="60945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u="sng">
                <a:solidFill>
                  <a:schemeClr val="lt1"/>
                </a:solidFill>
                <a:latin typeface="Arial Black"/>
                <a:ea typeface="Arial Black"/>
                <a:cs typeface="Arial Black"/>
                <a:sym typeface="Arial Black"/>
              </a:rPr>
              <a:t>MACHINE LEARNING</a:t>
            </a:r>
            <a:endParaRPr sz="4000" u="sng">
              <a:solidFill>
                <a:schemeClr val="lt1"/>
              </a:solidFill>
              <a:latin typeface="Calibri"/>
              <a:ea typeface="Calibri"/>
              <a:cs typeface="Calibri"/>
              <a:sym typeface="Calibri"/>
            </a:endParaRPr>
          </a:p>
        </p:txBody>
      </p:sp>
      <p:sp>
        <p:nvSpPr>
          <p:cNvPr id="250" name="Google Shape;250;p13"/>
          <p:cNvSpPr/>
          <p:nvPr/>
        </p:nvSpPr>
        <p:spPr>
          <a:xfrm>
            <a:off x="3242568" y="794333"/>
            <a:ext cx="6094520" cy="1754326"/>
          </a:xfrm>
          <a:prstGeom prst="rect">
            <a:avLst/>
          </a:prstGeom>
          <a:solidFill>
            <a:schemeClr val="lt1"/>
          </a:solidFill>
          <a:ln cap="rnd"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accent1"/>
                </a:solidFill>
                <a:latin typeface="Calibri"/>
                <a:ea typeface="Calibri"/>
                <a:cs typeface="Calibri"/>
                <a:sym typeface="Calibri"/>
              </a:rPr>
              <a:t>Automate ML</a:t>
            </a:r>
            <a:endParaRPr b="0" sz="5400" cap="none">
              <a:solidFill>
                <a:schemeClr val="accent1"/>
              </a:solidFill>
              <a:latin typeface="Calibri"/>
              <a:ea typeface="Calibri"/>
              <a:cs typeface="Calibri"/>
              <a:sym typeface="Calibri"/>
            </a:endParaRPr>
          </a:p>
          <a:p>
            <a:pPr indent="0" lvl="0" marL="0" marR="0" rtl="0" algn="ctr">
              <a:spcBef>
                <a:spcPts val="0"/>
              </a:spcBef>
              <a:spcAft>
                <a:spcPts val="0"/>
              </a:spcAft>
              <a:buNone/>
            </a:pPr>
            <a:r>
              <a:rPr lang="en-US" sz="5400">
                <a:solidFill>
                  <a:schemeClr val="accent1"/>
                </a:solidFill>
                <a:latin typeface="Calibri"/>
                <a:ea typeface="Calibri"/>
                <a:cs typeface="Calibri"/>
                <a:sym typeface="Calibri"/>
              </a:rPr>
              <a:t>Process</a:t>
            </a:r>
            <a:endParaRPr b="0" sz="5400" cap="none">
              <a:solidFill>
                <a:schemeClr val="accent1"/>
              </a:solidFill>
              <a:latin typeface="Calibri"/>
              <a:ea typeface="Calibri"/>
              <a:cs typeface="Calibri"/>
              <a:sym typeface="Calibri"/>
            </a:endParaRPr>
          </a:p>
        </p:txBody>
      </p:sp>
      <p:sp>
        <p:nvSpPr>
          <p:cNvPr id="251" name="Google Shape;251;p13"/>
          <p:cNvSpPr/>
          <p:nvPr/>
        </p:nvSpPr>
        <p:spPr>
          <a:xfrm>
            <a:off x="3715303" y="4144601"/>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Can be automated</a:t>
            </a:r>
            <a:endParaRPr/>
          </a:p>
        </p:txBody>
      </p:sp>
      <p:sp>
        <p:nvSpPr>
          <p:cNvPr id="252" name="Google Shape;252;p13"/>
          <p:cNvSpPr/>
          <p:nvPr/>
        </p:nvSpPr>
        <p:spPr>
          <a:xfrm>
            <a:off x="3715303" y="2792862"/>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Update Data</a:t>
            </a:r>
            <a:endParaRPr/>
          </a:p>
        </p:txBody>
      </p:sp>
      <p:sp>
        <p:nvSpPr>
          <p:cNvPr id="253" name="Google Shape;253;p13"/>
          <p:cNvSpPr/>
          <p:nvPr/>
        </p:nvSpPr>
        <p:spPr>
          <a:xfrm>
            <a:off x="5918931" y="5483821"/>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Evaluate solution</a:t>
            </a:r>
            <a:endParaRPr/>
          </a:p>
        </p:txBody>
      </p:sp>
      <p:sp>
        <p:nvSpPr>
          <p:cNvPr id="254" name="Google Shape;254;p13"/>
          <p:cNvSpPr/>
          <p:nvPr/>
        </p:nvSpPr>
        <p:spPr>
          <a:xfrm>
            <a:off x="1825102" y="5483821"/>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Train ML Algorithm</a:t>
            </a:r>
            <a:endParaRPr/>
          </a:p>
        </p:txBody>
      </p:sp>
      <p:sp>
        <p:nvSpPr>
          <p:cNvPr id="255" name="Google Shape;255;p13"/>
          <p:cNvSpPr/>
          <p:nvPr/>
        </p:nvSpPr>
        <p:spPr>
          <a:xfrm>
            <a:off x="7277468" y="2790132"/>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Launch</a:t>
            </a:r>
            <a:endParaRPr/>
          </a:p>
        </p:txBody>
      </p:sp>
      <p:sp>
        <p:nvSpPr>
          <p:cNvPr id="256" name="Google Shape;256;p13"/>
          <p:cNvSpPr/>
          <p:nvPr/>
        </p:nvSpPr>
        <p:spPr>
          <a:xfrm>
            <a:off x="198520" y="3682936"/>
            <a:ext cx="2059620" cy="923330"/>
          </a:xfrm>
          <a:prstGeom prst="flowChartProcess">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Data</a:t>
            </a:r>
            <a:endParaRPr/>
          </a:p>
        </p:txBody>
      </p:sp>
      <p:sp>
        <p:nvSpPr>
          <p:cNvPr id="257" name="Google Shape;257;p13"/>
          <p:cNvSpPr/>
          <p:nvPr/>
        </p:nvSpPr>
        <p:spPr>
          <a:xfrm>
            <a:off x="3884722" y="5754616"/>
            <a:ext cx="2059620"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13"/>
          <p:cNvSpPr/>
          <p:nvPr/>
        </p:nvSpPr>
        <p:spPr>
          <a:xfrm rot="2034331">
            <a:off x="725286" y="4884100"/>
            <a:ext cx="1274238"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3"/>
          <p:cNvSpPr/>
          <p:nvPr/>
        </p:nvSpPr>
        <p:spPr>
          <a:xfrm rot="10800000">
            <a:off x="5774922" y="3060927"/>
            <a:ext cx="1502545"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3"/>
          <p:cNvSpPr/>
          <p:nvPr/>
        </p:nvSpPr>
        <p:spPr>
          <a:xfrm rot="8971642">
            <a:off x="2200956" y="3275608"/>
            <a:ext cx="1571531"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3"/>
          <p:cNvSpPr/>
          <p:nvPr/>
        </p:nvSpPr>
        <p:spPr>
          <a:xfrm rot="-5400000">
            <a:off x="6915480" y="4407772"/>
            <a:ext cx="1770359" cy="381740"/>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3"/>
          <p:cNvSpPr txBox="1"/>
          <p:nvPr/>
        </p:nvSpPr>
        <p:spPr>
          <a:xfrm>
            <a:off x="5696198" y="4356250"/>
            <a:ext cx="25573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Automatically adapting</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to change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txBox="1"/>
          <p:nvPr>
            <p:ph type="title"/>
          </p:nvPr>
        </p:nvSpPr>
        <p:spPr>
          <a:xfrm>
            <a:off x="1573840" y="201481"/>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sz="4400" u="sng">
                <a:latin typeface="Arial Black"/>
                <a:ea typeface="Arial Black"/>
                <a:cs typeface="Arial Black"/>
                <a:sym typeface="Arial Black"/>
              </a:rPr>
              <a:t>TYPES OF MACHINE LEARNING</a:t>
            </a:r>
            <a:endParaRPr sz="4400" u="sng">
              <a:latin typeface="Arial Black"/>
              <a:ea typeface="Arial Black"/>
              <a:cs typeface="Arial Black"/>
              <a:sym typeface="Arial Black"/>
            </a:endParaRPr>
          </a:p>
        </p:txBody>
      </p:sp>
      <p:sp>
        <p:nvSpPr>
          <p:cNvPr id="268" name="Google Shape;268;p14"/>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541853" lvl="0" marL="609585" rtl="0" algn="l">
              <a:spcBef>
                <a:spcPts val="0"/>
              </a:spcBef>
              <a:spcAft>
                <a:spcPts val="0"/>
              </a:spcAft>
              <a:buSzPts val="2800"/>
              <a:buChar char="❏"/>
            </a:pPr>
            <a:r>
              <a:rPr b="1" lang="en-US" sz="2400" u="sng">
                <a:latin typeface="Times New Roman"/>
                <a:ea typeface="Times New Roman"/>
                <a:cs typeface="Times New Roman"/>
                <a:sym typeface="Times New Roman"/>
              </a:rPr>
              <a:t>Supervised Learning</a:t>
            </a:r>
            <a:r>
              <a:rPr lang="en-US" sz="2400">
                <a:latin typeface="Times New Roman"/>
                <a:ea typeface="Times New Roman"/>
                <a:cs typeface="Times New Roman"/>
                <a:sym typeface="Times New Roman"/>
              </a:rPr>
              <a:t> – Training data we feed to the algo includes the desired solution called labels.</a:t>
            </a:r>
            <a:endParaRPr/>
          </a:p>
          <a:p>
            <a:pPr indent="0" lvl="0" marL="67732" rtl="0" algn="l">
              <a:spcBef>
                <a:spcPts val="0"/>
              </a:spcBef>
              <a:spcAft>
                <a:spcPts val="0"/>
              </a:spcAft>
              <a:buSzPts val="2800"/>
              <a:buNone/>
            </a:pPr>
            <a:r>
              <a:rPr lang="en-US" sz="2400">
                <a:latin typeface="Times New Roman"/>
                <a:ea typeface="Times New Roman"/>
                <a:cs typeface="Times New Roman"/>
                <a:sym typeface="Times New Roman"/>
              </a:rPr>
              <a:t>	   Example : Classification and Regression Models.</a:t>
            </a:r>
            <a:endParaRPr sz="2400">
              <a:latin typeface="Times New Roman"/>
              <a:ea typeface="Times New Roman"/>
              <a:cs typeface="Times New Roman"/>
              <a:sym typeface="Times New Roman"/>
            </a:endParaRPr>
          </a:p>
          <a:p>
            <a:pPr indent="-541853" lvl="0" marL="609585" rtl="0" algn="l">
              <a:spcBef>
                <a:spcPts val="0"/>
              </a:spcBef>
              <a:spcAft>
                <a:spcPts val="0"/>
              </a:spcAft>
              <a:buSzPts val="2800"/>
              <a:buChar char="❏"/>
            </a:pPr>
            <a:r>
              <a:rPr b="1" lang="en-US" sz="2400" u="sng">
                <a:latin typeface="Times New Roman"/>
                <a:ea typeface="Times New Roman"/>
                <a:cs typeface="Times New Roman"/>
                <a:sym typeface="Times New Roman"/>
              </a:rPr>
              <a:t>Unsupervised Learning </a:t>
            </a:r>
            <a:r>
              <a:rPr lang="en-US" sz="2400">
                <a:latin typeface="Times New Roman"/>
                <a:ea typeface="Times New Roman"/>
                <a:cs typeface="Times New Roman"/>
                <a:sym typeface="Times New Roman"/>
              </a:rPr>
              <a:t>– Training data is unlabeled ; the system tries to learn without a label.</a:t>
            </a:r>
            <a:endParaRPr/>
          </a:p>
          <a:p>
            <a:pPr indent="0" lvl="0" marL="67732" rtl="0" algn="l">
              <a:spcBef>
                <a:spcPts val="0"/>
              </a:spcBef>
              <a:spcAft>
                <a:spcPts val="0"/>
              </a:spcAft>
              <a:buSzPts val="2800"/>
              <a:buNone/>
            </a:pPr>
            <a:r>
              <a:rPr lang="en-US" sz="2400">
                <a:latin typeface="Times New Roman"/>
                <a:ea typeface="Times New Roman"/>
                <a:cs typeface="Times New Roman"/>
                <a:sym typeface="Times New Roman"/>
              </a:rPr>
              <a:t>	   Example : K Means , PCA , Association Rule Learning (such as Apriori)</a:t>
            </a:r>
            <a:endParaRPr/>
          </a:p>
          <a:p>
            <a:pPr indent="-541853" lvl="0" marL="609585" rtl="0" algn="l">
              <a:spcBef>
                <a:spcPts val="0"/>
              </a:spcBef>
              <a:spcAft>
                <a:spcPts val="0"/>
              </a:spcAft>
              <a:buSzPts val="2800"/>
              <a:buChar char="❏"/>
            </a:pPr>
            <a:r>
              <a:rPr b="1" lang="en-US" sz="2400" u="sng">
                <a:latin typeface="Times New Roman"/>
                <a:ea typeface="Times New Roman"/>
                <a:cs typeface="Times New Roman"/>
                <a:sym typeface="Times New Roman"/>
              </a:rPr>
              <a:t>Semisupervised Learning  </a:t>
            </a:r>
            <a:r>
              <a:rPr lang="en-US" sz="2400">
                <a:latin typeface="Times New Roman"/>
                <a:ea typeface="Times New Roman"/>
                <a:cs typeface="Times New Roman"/>
                <a:sym typeface="Times New Roman"/>
              </a:rPr>
              <a:t>– Can deal with partially labeled training data .</a:t>
            </a:r>
            <a:endParaRPr/>
          </a:p>
          <a:p>
            <a:pPr indent="0" lvl="0" marL="67732" rtl="0" algn="l">
              <a:spcBef>
                <a:spcPts val="0"/>
              </a:spcBef>
              <a:spcAft>
                <a:spcPts val="0"/>
              </a:spcAft>
              <a:buSzPts val="2800"/>
              <a:buNone/>
            </a:pPr>
            <a:r>
              <a:rPr lang="en-US" sz="2400">
                <a:latin typeface="Times New Roman"/>
                <a:ea typeface="Times New Roman"/>
                <a:cs typeface="Times New Roman"/>
                <a:sym typeface="Times New Roman"/>
              </a:rPr>
              <a:t>        Example : Simple combination of both supervised and unsupervised learning.</a:t>
            </a:r>
            <a:endParaRPr/>
          </a:p>
          <a:p>
            <a:pPr indent="-541853" lvl="0" marL="609585" rtl="0" algn="l">
              <a:spcBef>
                <a:spcPts val="0"/>
              </a:spcBef>
              <a:spcAft>
                <a:spcPts val="0"/>
              </a:spcAft>
              <a:buSzPts val="2800"/>
              <a:buChar char="❏"/>
            </a:pPr>
            <a:r>
              <a:rPr b="1" lang="en-US" sz="2400" u="sng">
                <a:latin typeface="Times New Roman"/>
                <a:ea typeface="Times New Roman"/>
                <a:cs typeface="Times New Roman"/>
                <a:sym typeface="Times New Roman"/>
              </a:rPr>
              <a:t>Reinforcement Learning </a:t>
            </a:r>
            <a:r>
              <a:rPr lang="en-US" sz="2400">
                <a:latin typeface="Times New Roman"/>
                <a:ea typeface="Times New Roman"/>
                <a:cs typeface="Times New Roman"/>
                <a:sym typeface="Times New Roman"/>
              </a:rPr>
              <a:t>– The learning system called an agent can observe the environment , select and perform actions , and get rewards in return.</a:t>
            </a:r>
            <a:endParaRPr/>
          </a:p>
          <a:p>
            <a:pPr indent="0" lvl="0" marL="67732" rtl="0" algn="l">
              <a:spcBef>
                <a:spcPts val="0"/>
              </a:spcBef>
              <a:spcAft>
                <a:spcPts val="0"/>
              </a:spcAft>
              <a:buSzPts val="2800"/>
              <a:buNone/>
            </a:pPr>
            <a:r>
              <a:rPr lang="en-US" sz="2400">
                <a:latin typeface="Times New Roman"/>
                <a:ea typeface="Times New Roman"/>
                <a:cs typeface="Times New Roman"/>
                <a:sym typeface="Times New Roman"/>
              </a:rPr>
              <a:t>	  Example : Robots</a:t>
            </a:r>
            <a:endParaRPr/>
          </a:p>
          <a:p>
            <a:pPr indent="0" lvl="0" marL="67732" rtl="0" algn="l">
              <a:spcBef>
                <a:spcPts val="0"/>
              </a:spcBef>
              <a:spcAft>
                <a:spcPts val="0"/>
              </a:spcAft>
              <a:buSzPts val="2800"/>
              <a:buNone/>
            </a:pPr>
            <a:r>
              <a:t/>
            </a:r>
            <a:endParaRPr sz="2000">
              <a:latin typeface="Times New Roman"/>
              <a:ea typeface="Times New Roman"/>
              <a:cs typeface="Times New Roman"/>
              <a:sym typeface="Times New Roman"/>
            </a:endParaRPr>
          </a:p>
          <a:p>
            <a:pPr indent="0" lvl="0" marL="67732" rtl="0" algn="l">
              <a:spcBef>
                <a:spcPts val="0"/>
              </a:spcBef>
              <a:spcAft>
                <a:spcPts val="0"/>
              </a:spcAft>
              <a:buSzPts val="2800"/>
              <a:buNone/>
            </a:pPr>
            <a:r>
              <a:t/>
            </a:r>
            <a:endParaRPr sz="2000">
              <a:latin typeface="Times New Roman"/>
              <a:ea typeface="Times New Roman"/>
              <a:cs typeface="Times New Roman"/>
              <a:sym typeface="Times New Roman"/>
            </a:endParaRPr>
          </a:p>
          <a:p>
            <a:pPr indent="0" lvl="0" marL="67732" rtl="0" algn="l">
              <a:spcBef>
                <a:spcPts val="0"/>
              </a:spcBef>
              <a:spcAft>
                <a:spcPts val="0"/>
              </a:spcAft>
              <a:buSzPts val="2800"/>
              <a:buNone/>
            </a:pPr>
            <a:r>
              <a:t/>
            </a:r>
            <a:endParaRPr sz="20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txBox="1"/>
          <p:nvPr>
            <p:ph type="title"/>
          </p:nvPr>
        </p:nvSpPr>
        <p:spPr>
          <a:xfrm>
            <a:off x="2022458" y="398058"/>
            <a:ext cx="11360800" cy="7636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Clr>
                <a:schemeClr val="lt1"/>
              </a:buClr>
              <a:buSzPts val="2800"/>
              <a:buFont typeface="Arial Black"/>
              <a:buNone/>
            </a:pPr>
            <a:r>
              <a:rPr lang="en-US" sz="2800" u="sng">
                <a:latin typeface="Arial Black"/>
                <a:ea typeface="Arial Black"/>
                <a:cs typeface="Arial Black"/>
                <a:sym typeface="Arial Black"/>
              </a:rPr>
              <a:t>MACHINE LEARNING ALGORITHMS</a:t>
            </a:r>
            <a:endParaRPr sz="2800">
              <a:latin typeface="Arial Black"/>
              <a:ea typeface="Arial Black"/>
              <a:cs typeface="Arial Black"/>
              <a:sym typeface="Arial Black"/>
            </a:endParaRPr>
          </a:p>
        </p:txBody>
      </p:sp>
      <p:sp>
        <p:nvSpPr>
          <p:cNvPr id="274" name="Google Shape;274;p15"/>
          <p:cNvSpPr/>
          <p:nvPr/>
        </p:nvSpPr>
        <p:spPr>
          <a:xfrm>
            <a:off x="836023" y="1227909"/>
            <a:ext cx="9788434" cy="4693920"/>
          </a:xfrm>
          <a:prstGeom prst="roundRect">
            <a:avLst>
              <a:gd fmla="val 16667" name="adj"/>
            </a:avLst>
          </a:prstGeom>
          <a:solidFill>
            <a:schemeClr val="accent5"/>
          </a:solidFill>
          <a:ln cap="rnd" cmpd="sng" w="19050">
            <a:solidFill>
              <a:srgbClr val="8E48A9"/>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Linear Regression</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Logistic Regression</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Decision Tree</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SVM Algorithm</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Naïve Bayes Algorithm</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KNN Algorithm</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Random Forest</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K Means</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Dimensionality Reduction Algorithm</a:t>
            </a:r>
            <a:endParaRPr/>
          </a:p>
          <a:p>
            <a:pPr indent="-342900" lvl="0" marL="342900" marR="0" rtl="0" algn="ctr">
              <a:spcBef>
                <a:spcPts val="0"/>
              </a:spcBef>
              <a:spcAft>
                <a:spcPts val="0"/>
              </a:spcAft>
              <a:buClr>
                <a:schemeClr val="lt1"/>
              </a:buClr>
              <a:buSzPts val="2400"/>
              <a:buFont typeface="Times New Roman"/>
              <a:buAutoNum type="arabicPeriod"/>
            </a:pPr>
            <a:r>
              <a:rPr b="1" lang="en-US" sz="2400">
                <a:solidFill>
                  <a:schemeClr val="lt1"/>
                </a:solidFill>
                <a:latin typeface="Times New Roman"/>
                <a:ea typeface="Times New Roman"/>
                <a:cs typeface="Times New Roman"/>
                <a:sym typeface="Times New Roman"/>
              </a:rPr>
              <a:t>AdaBoost Algorithm</a:t>
            </a:r>
            <a:endParaRPr/>
          </a:p>
          <a:p>
            <a:pPr indent="-228600" lvl="0" marL="342900" marR="0" rtl="0" algn="ctr">
              <a:spcBef>
                <a:spcPts val="0"/>
              </a:spcBef>
              <a:spcAft>
                <a:spcPts val="0"/>
              </a:spcAft>
              <a:buClr>
                <a:schemeClr val="lt1"/>
              </a:buClr>
              <a:buSzPts val="1800"/>
              <a:buFont typeface="Calibri"/>
              <a:buNone/>
            </a:pPr>
            <a:r>
              <a:t/>
            </a:r>
            <a:endParaRPr sz="1800">
              <a:solidFill>
                <a:schemeClr val="lt1"/>
              </a:solidFill>
              <a:latin typeface="Times New Roman"/>
              <a:ea typeface="Times New Roman"/>
              <a:cs typeface="Times New Roman"/>
              <a:sym typeface="Times New Roman"/>
            </a:endParaRPr>
          </a:p>
          <a:p>
            <a:pPr indent="-228600" lvl="0" marL="342900" marR="0" rtl="0" algn="ctr">
              <a:spcBef>
                <a:spcPts val="0"/>
              </a:spcBef>
              <a:spcAft>
                <a:spcPts val="0"/>
              </a:spcAft>
              <a:buClr>
                <a:schemeClr val="lt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6"/>
          <p:cNvSpPr txBox="1"/>
          <p:nvPr>
            <p:ph type="title"/>
          </p:nvPr>
        </p:nvSpPr>
        <p:spPr>
          <a:xfrm>
            <a:off x="415600" y="2567"/>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sz="4000" u="sng">
                <a:latin typeface="Arial Black"/>
                <a:ea typeface="Arial Black"/>
                <a:cs typeface="Arial Black"/>
                <a:sym typeface="Arial Black"/>
              </a:rPr>
              <a:t>SIMPLE LINEAR REGRESSION MODEL</a:t>
            </a:r>
            <a:endParaRPr sz="4000" u="sng">
              <a:latin typeface="Arial Black"/>
              <a:ea typeface="Arial Black"/>
              <a:cs typeface="Arial Black"/>
              <a:sym typeface="Arial Black"/>
            </a:endParaRPr>
          </a:p>
        </p:txBody>
      </p:sp>
      <p:sp>
        <p:nvSpPr>
          <p:cNvPr id="280" name="Google Shape;280;p16"/>
          <p:cNvSpPr txBox="1"/>
          <p:nvPr>
            <p:ph idx="1" type="body"/>
          </p:nvPr>
        </p:nvSpPr>
        <p:spPr>
          <a:xfrm>
            <a:off x="415600" y="1048953"/>
            <a:ext cx="11360800" cy="5186384"/>
          </a:xfrm>
          <a:prstGeom prst="rect">
            <a:avLst/>
          </a:prstGeom>
          <a:blipFill rotWithShape="1">
            <a:blip r:embed="rId3">
              <a:alphaModFix/>
            </a:blip>
            <a:stretch>
              <a:fillRect b="0" l="-535" r="0" t="0"/>
            </a:stretch>
          </a:blipFill>
          <a:ln>
            <a:noFill/>
          </a:ln>
        </p:spPr>
        <p:txBody>
          <a:bodyPr anchorCtr="0" anchor="t" bIns="91425" lIns="91425" spcFirstLastPara="1" rIns="91425" wrap="square" tIns="91425">
            <a:normAutofit/>
          </a:bodyPr>
          <a:lstStyle/>
          <a:p>
            <a:pPr indent="-457188" lvl="0" marL="609585" rtl="0" algn="l">
              <a:spcBef>
                <a:spcPts val="0"/>
              </a:spcBef>
              <a:spcAft>
                <a:spcPts val="0"/>
              </a:spcAft>
              <a:buSzPts val="1800"/>
              <a:buChar char="●"/>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7"/>
          <p:cNvSpPr txBox="1"/>
          <p:nvPr>
            <p:ph type="title"/>
          </p:nvPr>
        </p:nvSpPr>
        <p:spPr>
          <a:xfrm>
            <a:off x="415600" y="2567"/>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sz="4000" u="sng">
                <a:latin typeface="Arial Black"/>
                <a:ea typeface="Arial Black"/>
                <a:cs typeface="Arial Black"/>
                <a:sym typeface="Arial Black"/>
              </a:rPr>
              <a:t>SIMPLE LINEAR REGRESSION MODEL</a:t>
            </a:r>
            <a:endParaRPr sz="4000" u="sng">
              <a:latin typeface="Arial Black"/>
              <a:ea typeface="Arial Black"/>
              <a:cs typeface="Arial Black"/>
              <a:sym typeface="Arial Black"/>
            </a:endParaRPr>
          </a:p>
        </p:txBody>
      </p:sp>
      <p:sp>
        <p:nvSpPr>
          <p:cNvPr id="286" name="Google Shape;286;p17"/>
          <p:cNvSpPr txBox="1"/>
          <p:nvPr>
            <p:ph idx="1" type="body"/>
          </p:nvPr>
        </p:nvSpPr>
        <p:spPr>
          <a:xfrm>
            <a:off x="415600" y="1048953"/>
            <a:ext cx="11360800" cy="5186384"/>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1800"/>
              <a:buNone/>
            </a:pPr>
            <a:r>
              <a:rPr lang="en-US" sz="2000">
                <a:latin typeface="Times New Roman"/>
                <a:ea typeface="Times New Roman"/>
                <a:cs typeface="Times New Roman"/>
                <a:sym typeface="Times New Roman"/>
              </a:rPr>
              <a:t>The common terms used in simple linear regression model:-</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Response – The variable we are trying to predict.</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Independent Variable – The variable used to predict the response.</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Record – The vector of predictor and outcome values for a specific individual or case.</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Intercept – The intercept of regression line , i.e. the predicted value when X=0 .</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Regression Coefficients – The slope of the regression line.</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Fitted Values – The estimates obtained from regression line.</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Residuals – The difference between the observed values and the fitted values.</a:t>
            </a:r>
            <a:endParaRPr/>
          </a:p>
          <a:p>
            <a:pPr indent="-342900" lvl="0" marL="342900" rtl="0" algn="l">
              <a:spcBef>
                <a:spcPts val="1600"/>
              </a:spcBef>
              <a:spcAft>
                <a:spcPts val="0"/>
              </a:spcAft>
              <a:buSzPts val="1800"/>
              <a:buFont typeface="Noto Sans Symbols"/>
              <a:buChar char="❑"/>
            </a:pPr>
            <a:r>
              <a:rPr lang="en-US" sz="2000">
                <a:latin typeface="Times New Roman"/>
                <a:ea typeface="Times New Roman"/>
                <a:cs typeface="Times New Roman"/>
                <a:sym typeface="Times New Roman"/>
              </a:rPr>
              <a:t>Least Squares – The method of fitting a regression by minimizing the sum of squared of residuals .</a:t>
            </a:r>
            <a:endParaRPr/>
          </a:p>
          <a:p>
            <a:pPr indent="0" lvl="0" marL="0" rtl="0" algn="l">
              <a:spcBef>
                <a:spcPts val="1600"/>
              </a:spcBef>
              <a:spcAft>
                <a:spcPts val="0"/>
              </a:spcAft>
              <a:buSzPts val="1800"/>
              <a:buNone/>
            </a:pPr>
            <a:r>
              <a:rPr lang="en-US" sz="2400">
                <a:latin typeface="Times New Roman"/>
                <a:ea typeface="Times New Roman"/>
                <a:cs typeface="Times New Roman"/>
                <a:sym typeface="Times New Roman"/>
              </a:rPr>
              <a:t> </a:t>
            </a:r>
            <a:endParaRPr/>
          </a:p>
          <a:p>
            <a:pPr indent="0" lvl="0" marL="0" rtl="0" algn="l">
              <a:spcBef>
                <a:spcPts val="1600"/>
              </a:spcBef>
              <a:spcAft>
                <a:spcPts val="1600"/>
              </a:spcAft>
              <a:buSzPts val="1800"/>
              <a:buNone/>
            </a:pPr>
            <a:r>
              <a:t/>
            </a:r>
            <a:endParaRPr sz="2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415600" y="2567"/>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sz="4000" u="sng">
                <a:latin typeface="Arial Black"/>
                <a:ea typeface="Arial Black"/>
                <a:cs typeface="Arial Black"/>
                <a:sym typeface="Arial Black"/>
              </a:rPr>
              <a:t>SIMPLE LINEAR REGRESSION MODEL</a:t>
            </a:r>
            <a:endParaRPr sz="4000" u="sng">
              <a:latin typeface="Arial Black"/>
              <a:ea typeface="Arial Black"/>
              <a:cs typeface="Arial Black"/>
              <a:sym typeface="Arial Black"/>
            </a:endParaRPr>
          </a:p>
        </p:txBody>
      </p:sp>
      <p:sp>
        <p:nvSpPr>
          <p:cNvPr id="292" name="Google Shape;292;p18"/>
          <p:cNvSpPr txBox="1"/>
          <p:nvPr>
            <p:ph idx="1" type="body"/>
          </p:nvPr>
        </p:nvSpPr>
        <p:spPr>
          <a:xfrm>
            <a:off x="415600" y="1048953"/>
            <a:ext cx="11360800" cy="5186384"/>
          </a:xfrm>
          <a:prstGeom prst="rect">
            <a:avLst/>
          </a:prstGeom>
          <a:blipFill rotWithShape="1">
            <a:blip r:embed="rId3">
              <a:alphaModFix/>
            </a:blip>
            <a:stretch>
              <a:fillRect b="0" l="-159" r="0" t="0"/>
            </a:stretch>
          </a:blipFill>
          <a:ln>
            <a:noFill/>
          </a:ln>
        </p:spPr>
        <p:txBody>
          <a:bodyPr anchorCtr="0" anchor="t" bIns="91425" lIns="91425" spcFirstLastPara="1" rIns="91425" wrap="square" tIns="91425">
            <a:normAutofit/>
          </a:bodyPr>
          <a:lstStyle/>
          <a:p>
            <a:pPr indent="-457188" lvl="0" marL="609585" rtl="0" algn="l">
              <a:spcBef>
                <a:spcPts val="0"/>
              </a:spcBef>
              <a:spcAft>
                <a:spcPts val="0"/>
              </a:spcAft>
              <a:buSzPts val="1800"/>
              <a:buChar char="●"/>
            </a:pPr>
            <a:r>
              <a:rPr lang="en-US"/>
              <a:t> </a:t>
            </a:r>
            <a:endParaRPr/>
          </a:p>
        </p:txBody>
      </p:sp>
      <p:pic>
        <p:nvPicPr>
          <p:cNvPr id="293" name="Google Shape;293;p18"/>
          <p:cNvPicPr preferRelativeResize="0"/>
          <p:nvPr/>
        </p:nvPicPr>
        <p:blipFill rotWithShape="1">
          <a:blip r:embed="rId4">
            <a:alphaModFix/>
          </a:blip>
          <a:srcRect b="0" l="0" r="0" t="0"/>
          <a:stretch/>
        </p:blipFill>
        <p:spPr>
          <a:xfrm>
            <a:off x="555508" y="3565732"/>
            <a:ext cx="3685566" cy="29871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9"/>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299" name="Google Shape;299;p19"/>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lnSpcReduction="10000"/>
          </a:bodyPr>
          <a:lstStyle/>
          <a:p>
            <a:pPr indent="0" lvl="0" marL="0" rtl="0" algn="l">
              <a:spcBef>
                <a:spcPts val="1600"/>
              </a:spcBef>
              <a:spcAft>
                <a:spcPts val="0"/>
              </a:spcAft>
              <a:buSzPts val="1800"/>
              <a:buNone/>
            </a:pPr>
            <a:r>
              <a:t/>
            </a:r>
            <a:endParaRPr/>
          </a:p>
          <a:p>
            <a:pPr indent="-342900" lvl="0" marL="342900" marR="0" rtl="0" algn="l">
              <a:lnSpc>
                <a:spcPct val="107000"/>
              </a:lnSpc>
              <a:spcBef>
                <a:spcPts val="0"/>
              </a:spcBef>
              <a:spcAft>
                <a:spcPts val="0"/>
              </a:spcAft>
              <a:buSzPts val="1800"/>
              <a:buFont typeface="Noto Sans Symbols"/>
              <a:buChar char="⮚"/>
            </a:pPr>
            <a:r>
              <a:rPr b="1" lang="en-US" sz="1800" u="sng">
                <a:latin typeface="Times New Roman"/>
                <a:ea typeface="Times New Roman"/>
                <a:cs typeface="Times New Roman"/>
                <a:sym typeface="Times New Roman"/>
              </a:rPr>
              <a:t>Importing the Libraries</a:t>
            </a:r>
            <a:endParaRPr sz="1800">
              <a:latin typeface="Calibri"/>
              <a:ea typeface="Calibri"/>
              <a:cs typeface="Calibri"/>
              <a:sym typeface="Calibri"/>
            </a:endParaRPr>
          </a:p>
          <a:p>
            <a:pPr indent="-228600" lvl="0" marL="228600" marR="0" rtl="0" algn="l">
              <a:lnSpc>
                <a:spcPct val="107000"/>
              </a:lnSpc>
              <a:spcBef>
                <a:spcPts val="0"/>
              </a:spcBef>
              <a:spcAft>
                <a:spcPts val="0"/>
              </a:spcAft>
              <a:buSzPts val="1800"/>
              <a:buChar char="●"/>
            </a:pPr>
            <a:r>
              <a:rPr b="1" lang="en-US" sz="1800" u="none" strike="noStrike">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import pandas as pd</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import numpy as np </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import seaborn as sns</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import warnings</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warnings.filterwarnings('ignore')</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import matplotlib.pyplot as plt</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plt.style.use('seaborn')</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sklearn.linear_model import LinearRegression</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sklearn.model_selection import train_test_split</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sklearn.metrics import accuracy_score</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sklearn.metrics import mean_squared_error</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matplotlib.pyplot import figure</a:t>
            </a:r>
            <a:endParaRPr sz="1800">
              <a:latin typeface="Calibri"/>
              <a:ea typeface="Calibri"/>
              <a:cs typeface="Calibri"/>
              <a:sym typeface="Calibri"/>
            </a:endParaRPr>
          </a:p>
          <a:p>
            <a:pPr indent="0" lvl="0" marL="0" marR="0" rtl="0" algn="l">
              <a:spcBef>
                <a:spcPts val="0"/>
              </a:spcBef>
              <a:spcAft>
                <a:spcPts val="0"/>
              </a:spcAft>
              <a:buSzPts val="1800"/>
              <a:buChar char="●"/>
            </a:pPr>
            <a:r>
              <a:rPr i="1" lang="en-US" sz="1800">
                <a:latin typeface="Times New Roman"/>
                <a:ea typeface="Times New Roman"/>
                <a:cs typeface="Times New Roman"/>
                <a:sym typeface="Times New Roman"/>
              </a:rPr>
              <a:t>from sklearn.metrics import r2_score</a:t>
            </a:r>
            <a:endParaRPr sz="1800">
              <a:latin typeface="Calibri"/>
              <a:ea typeface="Calibri"/>
              <a:cs typeface="Calibri"/>
              <a:sym typeface="Calibri"/>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00" name="Google Shape;300;p19"/>
          <p:cNvSpPr txBox="1"/>
          <p:nvPr/>
        </p:nvSpPr>
        <p:spPr>
          <a:xfrm>
            <a:off x="415600" y="957943"/>
            <a:ext cx="1023498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Once the data is available, it needs some pre-processing so that it can be fed to a machine learning model. The significance of the output depends on the pre-processing of the data.</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0"/>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06" name="Google Shape;306;p2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07" name="Google Shape;307;p20"/>
          <p:cNvSpPr txBox="1"/>
          <p:nvPr/>
        </p:nvSpPr>
        <p:spPr>
          <a:xfrm>
            <a:off x="287383" y="936367"/>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Noto Sans Symbols"/>
              <a:buChar char="⮚"/>
            </a:pPr>
            <a:r>
              <a:rPr b="1" lang="en-US" sz="1800" u="sng">
                <a:solidFill>
                  <a:schemeClr val="lt1"/>
                </a:solidFill>
                <a:latin typeface="Times New Roman"/>
                <a:ea typeface="Times New Roman"/>
                <a:cs typeface="Times New Roman"/>
                <a:sym typeface="Times New Roman"/>
              </a:rPr>
              <a:t>Reading the Data </a:t>
            </a:r>
            <a:endParaRPr sz="1600">
              <a:solidFill>
                <a:schemeClr val="lt1"/>
              </a:solidFill>
              <a:latin typeface="Calibri"/>
              <a:ea typeface="Calibri"/>
              <a:cs typeface="Calibri"/>
              <a:sym typeface="Calibri"/>
            </a:endParaRPr>
          </a:p>
        </p:txBody>
      </p:sp>
      <p:pic>
        <p:nvPicPr>
          <p:cNvPr id="308" name="Google Shape;308;p20"/>
          <p:cNvPicPr preferRelativeResize="0"/>
          <p:nvPr/>
        </p:nvPicPr>
        <p:blipFill rotWithShape="1">
          <a:blip r:embed="rId3">
            <a:alphaModFix/>
          </a:blip>
          <a:srcRect b="0" l="0" r="0" t="0"/>
          <a:stretch/>
        </p:blipFill>
        <p:spPr>
          <a:xfrm>
            <a:off x="325517" y="1621472"/>
            <a:ext cx="4558030" cy="3615055"/>
          </a:xfrm>
          <a:prstGeom prst="rect">
            <a:avLst/>
          </a:prstGeom>
          <a:noFill/>
          <a:ln>
            <a:noFill/>
          </a:ln>
        </p:spPr>
      </p:pic>
      <p:sp>
        <p:nvSpPr>
          <p:cNvPr id="309" name="Google Shape;309;p20"/>
          <p:cNvSpPr txBox="1"/>
          <p:nvPr/>
        </p:nvSpPr>
        <p:spPr>
          <a:xfrm>
            <a:off x="5956663" y="1462806"/>
            <a:ext cx="4397829"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There are five columns. </a:t>
            </a:r>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Open column tells the price at which a stock started trading when the market opened on a particular day. </a:t>
            </a:r>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Close column refers to the price of an individual stock when the stock exchange closed the market for the day. </a:t>
            </a:r>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High column depicts the highest price at which a stock traded during a period. </a:t>
            </a:r>
            <a:endParaRPr sz="1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Low column tells the lowest price of the period. </a:t>
            </a:r>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Volume is the total amount of trading activity during a period of time.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txBox="1"/>
          <p:nvPr>
            <p:ph type="ctrTitle"/>
          </p:nvPr>
        </p:nvSpPr>
        <p:spPr>
          <a:xfrm>
            <a:off x="-1678809" y="463768"/>
            <a:ext cx="9438603" cy="2157532"/>
          </a:xfrm>
          <a:prstGeom prst="rect">
            <a:avLst/>
          </a:prstGeom>
          <a:noFill/>
          <a:ln>
            <a:noFill/>
          </a:ln>
        </p:spPr>
        <p:txBody>
          <a:bodyPr anchorCtr="0" anchor="b" bIns="121900" lIns="121900" spcFirstLastPara="1" rIns="121900" wrap="square" tIns="121900">
            <a:normAutofit/>
          </a:bodyPr>
          <a:lstStyle/>
          <a:p>
            <a:pPr indent="0" lvl="0" marL="0" rtl="0" algn="r">
              <a:spcBef>
                <a:spcPts val="0"/>
              </a:spcBef>
              <a:spcAft>
                <a:spcPts val="0"/>
              </a:spcAft>
              <a:buClr>
                <a:schemeClr val="lt1"/>
              </a:buClr>
              <a:buSzPts val="4400"/>
              <a:buFont typeface="Calibri"/>
              <a:buNone/>
            </a:pPr>
            <a:r>
              <a:rPr lang="en-US" sz="4400" u="sng"/>
              <a:t>OBJECTIVES</a:t>
            </a:r>
            <a:endParaRPr sz="4400" u="sng"/>
          </a:p>
          <a:p>
            <a:pPr indent="0" lvl="0" marL="0" rtl="0" algn="r">
              <a:spcBef>
                <a:spcPts val="0"/>
              </a:spcBef>
              <a:spcAft>
                <a:spcPts val="0"/>
              </a:spcAft>
              <a:buClr>
                <a:schemeClr val="lt1"/>
              </a:buClr>
              <a:buSzPts val="4800"/>
              <a:buFont typeface="Calibri"/>
              <a:buNone/>
            </a:pPr>
            <a:r>
              <a:t/>
            </a:r>
            <a:endParaRPr/>
          </a:p>
          <a:p>
            <a:pPr indent="0" lvl="0" marL="0" rtl="0" algn="r">
              <a:spcBef>
                <a:spcPts val="0"/>
              </a:spcBef>
              <a:spcAft>
                <a:spcPts val="0"/>
              </a:spcAft>
              <a:buClr>
                <a:schemeClr val="lt1"/>
              </a:buClr>
              <a:buSzPts val="4800"/>
              <a:buFont typeface="Calibri"/>
              <a:buNone/>
            </a:pPr>
            <a:r>
              <a:t/>
            </a:r>
            <a:endParaRPr/>
          </a:p>
        </p:txBody>
      </p:sp>
      <p:sp>
        <p:nvSpPr>
          <p:cNvPr id="166" name="Google Shape;166;p3"/>
          <p:cNvSpPr txBox="1"/>
          <p:nvPr>
            <p:ph idx="1" type="subTitle"/>
          </p:nvPr>
        </p:nvSpPr>
        <p:spPr>
          <a:xfrm>
            <a:off x="272700" y="2092900"/>
            <a:ext cx="11360800" cy="105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SzPts val="440"/>
              <a:buNone/>
            </a:pPr>
            <a:r>
              <a:rPr lang="en-US" sz="2827">
                <a:solidFill>
                  <a:schemeClr val="lt1"/>
                </a:solidFill>
              </a:rPr>
              <a:t>THE OBJECTIVE OF ANALYSIS IS BY USING LINEAR MODEL, PREDICT THE VALUE AND COMPARE IT WITH ACTUAL VALUES AND ALSO DO </a:t>
            </a:r>
            <a:r>
              <a:rPr lang="en-US" sz="2827"/>
              <a:t>THIRTY</a:t>
            </a:r>
            <a:r>
              <a:rPr lang="en-US" sz="2827">
                <a:solidFill>
                  <a:schemeClr val="lt1"/>
                </a:solidFill>
              </a:rPr>
              <a:t> DAYS / ONE MONTH FUTURE PREDICTION. ALONG WITH LINEAR REGRESSION , WE ANALYSE THE DATA BY USING VARIOUS ASPECTS OF TIME SERIES LIKE TRENDS, SEASONALITY, MODELLING AND FORECASTING.</a:t>
            </a:r>
            <a:endParaRPr/>
          </a:p>
          <a:p>
            <a:pPr indent="0" lvl="0" marL="0" rtl="0" algn="r">
              <a:spcBef>
                <a:spcPts val="1000"/>
              </a:spcBef>
              <a:spcAft>
                <a:spcPts val="0"/>
              </a:spcAft>
              <a:buSzPts val="440"/>
              <a:buNone/>
            </a:pPr>
            <a:r>
              <a:t/>
            </a:r>
            <a:endParaRPr sz="2827"/>
          </a:p>
          <a:p>
            <a:pPr indent="0" lvl="0" marL="0" rtl="0" algn="r">
              <a:spcBef>
                <a:spcPts val="1000"/>
              </a:spcBef>
              <a:spcAft>
                <a:spcPts val="0"/>
              </a:spcAft>
              <a:buSzPts val="440"/>
              <a:buNone/>
            </a:pPr>
            <a:r>
              <a:t/>
            </a:r>
            <a:endParaRPr sz="2827"/>
          </a:p>
          <a:p>
            <a:pPr indent="0" lvl="0" marL="0" rtl="0" algn="r">
              <a:spcBef>
                <a:spcPts val="1000"/>
              </a:spcBef>
              <a:spcAft>
                <a:spcPts val="0"/>
              </a:spcAft>
              <a:buSzPts val="440"/>
              <a:buNone/>
            </a:pPr>
            <a:r>
              <a:t/>
            </a:r>
            <a:endParaRPr sz="2827"/>
          </a:p>
          <a:p>
            <a:pPr indent="0" lvl="0" marL="0" rtl="0" algn="r">
              <a:spcBef>
                <a:spcPts val="1000"/>
              </a:spcBef>
              <a:spcAft>
                <a:spcPts val="0"/>
              </a:spcAft>
              <a:buSzPts val="440"/>
              <a:buNone/>
            </a:pPr>
            <a:r>
              <a:t/>
            </a:r>
            <a:endParaRPr sz="2827"/>
          </a:p>
          <a:p>
            <a:pPr indent="0" lvl="0" marL="0" rtl="0" algn="r">
              <a:spcBef>
                <a:spcPts val="1000"/>
              </a:spcBef>
              <a:spcAft>
                <a:spcPts val="0"/>
              </a:spcAft>
              <a:buSzPts val="440"/>
              <a:buNone/>
            </a:pPr>
            <a:r>
              <a:t/>
            </a:r>
            <a:endParaRPr sz="2827"/>
          </a:p>
          <a:p>
            <a:pPr indent="0" lvl="0" marL="0" rtl="0" algn="r">
              <a:spcBef>
                <a:spcPts val="1000"/>
              </a:spcBef>
              <a:spcAft>
                <a:spcPts val="1000"/>
              </a:spcAft>
              <a:buSzPts val="440"/>
              <a:buNone/>
            </a:pPr>
            <a:r>
              <a:t/>
            </a:r>
            <a:endParaRPr sz="2827"/>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15" name="Google Shape;315;p21"/>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16" name="Google Shape;316;p21"/>
          <p:cNvSpPr txBox="1"/>
          <p:nvPr/>
        </p:nvSpPr>
        <p:spPr>
          <a:xfrm>
            <a:off x="201185" y="918950"/>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Noto Sans Symbols"/>
              <a:buChar char="⮚"/>
            </a:pPr>
            <a:r>
              <a:rPr b="1" lang="en-US" sz="1800" u="sng">
                <a:solidFill>
                  <a:schemeClr val="lt1"/>
                </a:solidFill>
                <a:latin typeface="Times New Roman"/>
                <a:ea typeface="Times New Roman"/>
                <a:cs typeface="Times New Roman"/>
                <a:sym typeface="Times New Roman"/>
              </a:rPr>
              <a:t>Checking the dataset information </a:t>
            </a:r>
            <a:endParaRPr sz="1600">
              <a:solidFill>
                <a:schemeClr val="lt1"/>
              </a:solidFill>
              <a:latin typeface="Calibri"/>
              <a:ea typeface="Calibri"/>
              <a:cs typeface="Calibri"/>
              <a:sym typeface="Calibri"/>
            </a:endParaRPr>
          </a:p>
        </p:txBody>
      </p:sp>
      <p:pic>
        <p:nvPicPr>
          <p:cNvPr id="317" name="Google Shape;317;p21"/>
          <p:cNvPicPr preferRelativeResize="0"/>
          <p:nvPr/>
        </p:nvPicPr>
        <p:blipFill rotWithShape="1">
          <a:blip r:embed="rId3">
            <a:alphaModFix/>
          </a:blip>
          <a:srcRect b="0" l="0" r="0" t="0"/>
          <a:stretch/>
        </p:blipFill>
        <p:spPr>
          <a:xfrm>
            <a:off x="201185" y="1281196"/>
            <a:ext cx="2803272" cy="2253525"/>
          </a:xfrm>
          <a:prstGeom prst="rect">
            <a:avLst/>
          </a:prstGeom>
          <a:noFill/>
          <a:ln>
            <a:noFill/>
          </a:ln>
          <a:effectLst>
            <a:outerShdw blurRad="292100" rotWithShape="0" algn="tl" dir="2700000" dist="139700">
              <a:srgbClr val="333333">
                <a:alpha val="64705"/>
              </a:srgbClr>
            </a:outerShdw>
          </a:effectLst>
        </p:spPr>
      </p:pic>
      <p:pic>
        <p:nvPicPr>
          <p:cNvPr id="318" name="Google Shape;318;p21"/>
          <p:cNvPicPr preferRelativeResize="0"/>
          <p:nvPr/>
        </p:nvPicPr>
        <p:blipFill rotWithShape="1">
          <a:blip r:embed="rId4">
            <a:alphaModFix/>
          </a:blip>
          <a:srcRect b="0" l="0" r="0" t="0"/>
          <a:stretch/>
        </p:blipFill>
        <p:spPr>
          <a:xfrm>
            <a:off x="201185" y="3778327"/>
            <a:ext cx="2893834" cy="2308531"/>
          </a:xfrm>
          <a:prstGeom prst="rect">
            <a:avLst/>
          </a:prstGeom>
          <a:noFill/>
          <a:ln>
            <a:noFill/>
          </a:ln>
          <a:effectLst>
            <a:outerShdw blurRad="292100" rotWithShape="0" algn="tl" dir="2700000" dist="139700">
              <a:srgbClr val="333333">
                <a:alpha val="64705"/>
              </a:srgbClr>
            </a:outerShdw>
          </a:effectLst>
        </p:spPr>
      </p:pic>
      <p:sp>
        <p:nvSpPr>
          <p:cNvPr id="319" name="Google Shape;319;p21"/>
          <p:cNvSpPr/>
          <p:nvPr/>
        </p:nvSpPr>
        <p:spPr>
          <a:xfrm>
            <a:off x="3004457" y="1685946"/>
            <a:ext cx="2987040" cy="1118214"/>
          </a:xfrm>
          <a:prstGeom prst="rightArrow">
            <a:avLst>
              <a:gd fmla="val 50000" name="adj1"/>
              <a:gd fmla="val 50000" name="adj2"/>
            </a:avLst>
          </a:prstGeom>
          <a:solidFill>
            <a:schemeClr val="accent2"/>
          </a:solidFill>
          <a:ln cap="rnd" cmpd="sng" w="19050">
            <a:solidFill>
              <a:srgbClr val="5868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1"/>
          <p:cNvSpPr/>
          <p:nvPr/>
        </p:nvSpPr>
        <p:spPr>
          <a:xfrm>
            <a:off x="3108960" y="4203153"/>
            <a:ext cx="2987040" cy="1118214"/>
          </a:xfrm>
          <a:prstGeom prst="rightArrow">
            <a:avLst>
              <a:gd fmla="val 50000" name="adj1"/>
              <a:gd fmla="val 50000" name="adj2"/>
            </a:avLst>
          </a:prstGeom>
          <a:solidFill>
            <a:schemeClr val="accent2"/>
          </a:solidFill>
          <a:ln cap="rnd" cmpd="sng" w="19050">
            <a:solidFill>
              <a:srgbClr val="5868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1"/>
          <p:cNvSpPr/>
          <p:nvPr/>
        </p:nvSpPr>
        <p:spPr>
          <a:xfrm>
            <a:off x="6426926" y="1229490"/>
            <a:ext cx="5111931" cy="1967865"/>
          </a:xfrm>
          <a:prstGeom prst="roundRect">
            <a:avLst>
              <a:gd fmla="val 16667" name="adj"/>
            </a:avLst>
          </a:prstGeom>
          <a:solidFill>
            <a:schemeClr val="accent3"/>
          </a:solidFill>
          <a:ln cap="rnd" cmpd="sng" w="19050">
            <a:solidFill>
              <a:srgbClr val="6C8E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7000"/>
              </a:lnSpc>
              <a:spcBef>
                <a:spcPts val="0"/>
              </a:spcBef>
              <a:spcAft>
                <a:spcPts val="0"/>
              </a:spcAft>
              <a:buNone/>
            </a:pPr>
            <a:r>
              <a:rPr lang="en-US" sz="1800">
                <a:solidFill>
                  <a:schemeClr val="lt1"/>
                </a:solidFill>
                <a:latin typeface="Calibri"/>
                <a:ea typeface="Calibri"/>
                <a:cs typeface="Calibri"/>
                <a:sym typeface="Calibri"/>
              </a:rPr>
              <a:t>In our data set , we observe all column values are in float data type , except the Volume which is an integer type. </a:t>
            </a:r>
            <a:endParaRPr sz="1800">
              <a:solidFill>
                <a:schemeClr val="lt1"/>
              </a:solidFill>
              <a:latin typeface="Calibri"/>
              <a:ea typeface="Calibri"/>
              <a:cs typeface="Calibri"/>
              <a:sym typeface="Calibri"/>
            </a:endParaRPr>
          </a:p>
        </p:txBody>
      </p:sp>
      <p:sp>
        <p:nvSpPr>
          <p:cNvPr id="322" name="Google Shape;322;p21"/>
          <p:cNvSpPr/>
          <p:nvPr/>
        </p:nvSpPr>
        <p:spPr>
          <a:xfrm>
            <a:off x="6426926" y="3778327"/>
            <a:ext cx="5111931" cy="1967865"/>
          </a:xfrm>
          <a:prstGeom prst="roundRect">
            <a:avLst>
              <a:gd fmla="val 16667" name="adj"/>
            </a:avLst>
          </a:prstGeom>
          <a:solidFill>
            <a:schemeClr val="accent3"/>
          </a:solidFill>
          <a:ln cap="rnd" cmpd="sng" w="19050">
            <a:solidFill>
              <a:srgbClr val="6C8E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Before we proceed we convert the Volume into a float data type</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28" name="Google Shape;328;p22"/>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29" name="Google Shape;329;p22"/>
          <p:cNvSpPr txBox="1"/>
          <p:nvPr/>
        </p:nvSpPr>
        <p:spPr>
          <a:xfrm>
            <a:off x="330925" y="1004992"/>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Noto Sans Symbols"/>
              <a:buChar char="⮚"/>
            </a:pPr>
            <a:r>
              <a:rPr b="1" lang="en-US" sz="1800" u="sng">
                <a:solidFill>
                  <a:schemeClr val="lt1"/>
                </a:solidFill>
                <a:latin typeface="Times New Roman"/>
                <a:ea typeface="Times New Roman"/>
                <a:cs typeface="Times New Roman"/>
                <a:sym typeface="Times New Roman"/>
              </a:rPr>
              <a:t>Checking whether null/NaN values are present or not </a:t>
            </a:r>
            <a:endParaRPr sz="1600">
              <a:solidFill>
                <a:schemeClr val="lt1"/>
              </a:solidFill>
              <a:latin typeface="Calibri"/>
              <a:ea typeface="Calibri"/>
              <a:cs typeface="Calibri"/>
              <a:sym typeface="Calibri"/>
            </a:endParaRPr>
          </a:p>
        </p:txBody>
      </p:sp>
      <p:pic>
        <p:nvPicPr>
          <p:cNvPr id="330" name="Google Shape;330;p22"/>
          <p:cNvPicPr preferRelativeResize="0"/>
          <p:nvPr/>
        </p:nvPicPr>
        <p:blipFill rotWithShape="1">
          <a:blip r:embed="rId3">
            <a:alphaModFix/>
          </a:blip>
          <a:srcRect b="0" l="0" r="0" t="0"/>
          <a:stretch/>
        </p:blipFill>
        <p:spPr>
          <a:xfrm>
            <a:off x="330925" y="1536633"/>
            <a:ext cx="3528060" cy="3225165"/>
          </a:xfrm>
          <a:prstGeom prst="rect">
            <a:avLst/>
          </a:prstGeom>
          <a:noFill/>
          <a:ln>
            <a:noFill/>
          </a:ln>
          <a:effectLst>
            <a:outerShdw blurRad="292100" rotWithShape="0" algn="tl" dir="2700000" dist="139700">
              <a:srgbClr val="333333">
                <a:alpha val="64705"/>
              </a:srgbClr>
            </a:outerShdw>
          </a:effectLst>
        </p:spPr>
      </p:pic>
      <p:sp>
        <p:nvSpPr>
          <p:cNvPr id="331" name="Google Shape;331;p22"/>
          <p:cNvSpPr/>
          <p:nvPr/>
        </p:nvSpPr>
        <p:spPr>
          <a:xfrm>
            <a:off x="5033554" y="1889760"/>
            <a:ext cx="3701143" cy="2107474"/>
          </a:xfrm>
          <a:prstGeom prst="snip2DiagRect">
            <a:avLst>
              <a:gd fmla="val 0" name="adj1"/>
              <a:gd fmla="val 16667" name="adj2"/>
            </a:avLst>
          </a:prstGeom>
          <a:solidFill>
            <a:schemeClr val="accent3"/>
          </a:solidFill>
          <a:ln cap="rnd" cmpd="sng" w="19050">
            <a:solidFill>
              <a:srgbClr val="6C8E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In the data set there is no null/NaN values present.</a:t>
            </a:r>
            <a:endParaRPr/>
          </a:p>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Wooow a perfect dataset with no missing values</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3"/>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37" name="Google Shape;337;p23"/>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38" name="Google Shape;338;p23"/>
          <p:cNvSpPr txBox="1"/>
          <p:nvPr/>
        </p:nvSpPr>
        <p:spPr>
          <a:xfrm>
            <a:off x="201185" y="847428"/>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Noto Sans Symbols"/>
              <a:buChar char="⮚"/>
            </a:pPr>
            <a:r>
              <a:rPr b="1" lang="en-US" sz="1800" u="sng">
                <a:solidFill>
                  <a:schemeClr val="lt1"/>
                </a:solidFill>
                <a:latin typeface="Times New Roman"/>
                <a:ea typeface="Times New Roman"/>
                <a:cs typeface="Times New Roman"/>
                <a:sym typeface="Times New Roman"/>
              </a:rPr>
              <a:t>Data Visualization</a:t>
            </a:r>
            <a:endParaRPr sz="1600">
              <a:solidFill>
                <a:schemeClr val="lt1"/>
              </a:solidFill>
              <a:latin typeface="Calibri"/>
              <a:ea typeface="Calibri"/>
              <a:cs typeface="Calibri"/>
              <a:sym typeface="Calibri"/>
            </a:endParaRPr>
          </a:p>
        </p:txBody>
      </p:sp>
      <p:pic>
        <p:nvPicPr>
          <p:cNvPr descr="IMG_256" id="339" name="Google Shape;339;p23"/>
          <p:cNvPicPr preferRelativeResize="0"/>
          <p:nvPr/>
        </p:nvPicPr>
        <p:blipFill rotWithShape="1">
          <a:blip r:embed="rId3">
            <a:alphaModFix/>
          </a:blip>
          <a:srcRect b="0" l="0" r="0" t="0"/>
          <a:stretch/>
        </p:blipFill>
        <p:spPr>
          <a:xfrm>
            <a:off x="287544" y="1485900"/>
            <a:ext cx="3552935" cy="2331042"/>
          </a:xfrm>
          <a:prstGeom prst="rect">
            <a:avLst/>
          </a:prstGeom>
          <a:noFill/>
          <a:ln>
            <a:noFill/>
          </a:ln>
          <a:effectLst>
            <a:outerShdw blurRad="292100" rotWithShape="0" algn="tl" dir="2700000" dist="139700">
              <a:srgbClr val="333333">
                <a:alpha val="64705"/>
              </a:srgbClr>
            </a:outerShdw>
          </a:effectLst>
        </p:spPr>
      </p:pic>
      <p:pic>
        <p:nvPicPr>
          <p:cNvPr descr="IMG_256" id="340" name="Google Shape;340;p23"/>
          <p:cNvPicPr preferRelativeResize="0"/>
          <p:nvPr/>
        </p:nvPicPr>
        <p:blipFill rotWithShape="1">
          <a:blip r:embed="rId4">
            <a:alphaModFix/>
          </a:blip>
          <a:srcRect b="0" l="0" r="0" t="0"/>
          <a:stretch/>
        </p:blipFill>
        <p:spPr>
          <a:xfrm>
            <a:off x="236180" y="4162327"/>
            <a:ext cx="4594860" cy="2286000"/>
          </a:xfrm>
          <a:prstGeom prst="rect">
            <a:avLst/>
          </a:prstGeom>
          <a:noFill/>
          <a:ln>
            <a:noFill/>
          </a:ln>
          <a:effectLst>
            <a:outerShdw blurRad="292100" rotWithShape="0" algn="tl" dir="2700000" dist="139700">
              <a:srgbClr val="333333">
                <a:alpha val="64705"/>
              </a:srgbClr>
            </a:outerShdw>
          </a:effectLst>
        </p:spPr>
      </p:pic>
      <p:sp>
        <p:nvSpPr>
          <p:cNvPr id="341" name="Google Shape;341;p23"/>
          <p:cNvSpPr/>
          <p:nvPr/>
        </p:nvSpPr>
        <p:spPr>
          <a:xfrm>
            <a:off x="4955177" y="1536633"/>
            <a:ext cx="3762103" cy="1807458"/>
          </a:xfrm>
          <a:prstGeom prst="ellipse">
            <a:avLst/>
          </a:prstGeom>
          <a:gradFill>
            <a:gsLst>
              <a:gs pos="0">
                <a:srgbClr val="C3DAE5"/>
              </a:gs>
              <a:gs pos="100000">
                <a:srgbClr val="93BFD3">
                  <a:alpha val="73725"/>
                </a:srgbClr>
              </a:gs>
            </a:gsLst>
            <a:lin ang="5400000" scaled="0"/>
          </a:gradFill>
          <a:ln cap="rnd"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7000"/>
              </a:lnSpc>
              <a:spcBef>
                <a:spcPts val="0"/>
              </a:spcBef>
              <a:spcAft>
                <a:spcPts val="0"/>
              </a:spcAft>
              <a:buNone/>
            </a:pPr>
            <a:r>
              <a:rPr lang="en-US" sz="1800">
                <a:solidFill>
                  <a:schemeClr val="dk1"/>
                </a:solidFill>
                <a:latin typeface="Times New Roman"/>
                <a:ea typeface="Times New Roman"/>
                <a:cs typeface="Times New Roman"/>
                <a:sym typeface="Times New Roman"/>
              </a:rPr>
              <a:t>This is a graphical representation of closed values based on dates.</a:t>
            </a:r>
            <a:endParaRPr sz="1800">
              <a:solidFill>
                <a:schemeClr val="dk1"/>
              </a:solidFill>
              <a:latin typeface="Calibri"/>
              <a:ea typeface="Calibri"/>
              <a:cs typeface="Calibri"/>
              <a:sym typeface="Calibri"/>
            </a:endParaRPr>
          </a:p>
        </p:txBody>
      </p:sp>
      <p:sp>
        <p:nvSpPr>
          <p:cNvPr id="342" name="Google Shape;342;p23"/>
          <p:cNvSpPr/>
          <p:nvPr/>
        </p:nvSpPr>
        <p:spPr>
          <a:xfrm>
            <a:off x="6614160" y="4265238"/>
            <a:ext cx="3762103" cy="1807458"/>
          </a:xfrm>
          <a:prstGeom prst="ellipse">
            <a:avLst/>
          </a:prstGeom>
          <a:gradFill>
            <a:gsLst>
              <a:gs pos="0">
                <a:srgbClr val="C3DAE5"/>
              </a:gs>
              <a:gs pos="100000">
                <a:srgbClr val="93BFD3">
                  <a:alpha val="73725"/>
                </a:srgbClr>
              </a:gs>
            </a:gsLst>
            <a:lin ang="5400000" scaled="0"/>
          </a:gradFill>
          <a:ln cap="rnd"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7000"/>
              </a:lnSpc>
              <a:spcBef>
                <a:spcPts val="0"/>
              </a:spcBef>
              <a:spcAft>
                <a:spcPts val="0"/>
              </a:spcAft>
              <a:buNone/>
            </a:pPr>
            <a:r>
              <a:rPr lang="en-US" sz="1800">
                <a:solidFill>
                  <a:schemeClr val="dk1"/>
                </a:solidFill>
                <a:latin typeface="Times New Roman"/>
                <a:ea typeface="Times New Roman"/>
                <a:cs typeface="Times New Roman"/>
                <a:sym typeface="Times New Roman"/>
              </a:rPr>
              <a:t>Trend of open, low and high price with respective of dates.</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48" name="Google Shape;348;p24"/>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pic>
        <p:nvPicPr>
          <p:cNvPr descr="IMG_256" id="349" name="Google Shape;349;p24"/>
          <p:cNvPicPr preferRelativeResize="0"/>
          <p:nvPr/>
        </p:nvPicPr>
        <p:blipFill rotWithShape="1">
          <a:blip r:embed="rId3">
            <a:alphaModFix/>
          </a:blip>
          <a:srcRect b="0" l="0" r="0" t="0"/>
          <a:stretch/>
        </p:blipFill>
        <p:spPr>
          <a:xfrm>
            <a:off x="201185" y="920265"/>
            <a:ext cx="5799021" cy="5254111"/>
          </a:xfrm>
          <a:prstGeom prst="rect">
            <a:avLst/>
          </a:prstGeom>
          <a:noFill/>
          <a:ln>
            <a:noFill/>
          </a:ln>
          <a:effectLst>
            <a:outerShdw blurRad="292100" rotWithShape="0" algn="tl" dir="2700000" dist="139700">
              <a:srgbClr val="333333">
                <a:alpha val="64705"/>
              </a:srgbClr>
            </a:outerShdw>
          </a:effectLst>
        </p:spPr>
      </p:pic>
      <p:sp>
        <p:nvSpPr>
          <p:cNvPr id="350" name="Google Shape;350;p24"/>
          <p:cNvSpPr txBox="1"/>
          <p:nvPr/>
        </p:nvSpPr>
        <p:spPr>
          <a:xfrm>
            <a:off x="6376324" y="1001977"/>
            <a:ext cx="5453977"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Pair plot helps to visualize the data and describes the relationship between two variables i.e.  they are continuous or categorical. Pairplot is a module of seaborn library which provides a high-level interface for representing attractive and informative statistical graphics.</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From the picture below, we can observe the relationship in each plot.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4"/>
          <p:cNvSpPr txBox="1"/>
          <p:nvPr/>
        </p:nvSpPr>
        <p:spPr>
          <a:xfrm>
            <a:off x="6365966" y="3440337"/>
            <a:ext cx="5016137" cy="294542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1800">
                <a:solidFill>
                  <a:schemeClr val="lt1"/>
                </a:solidFill>
                <a:latin typeface="Times New Roman"/>
                <a:ea typeface="Times New Roman"/>
                <a:cs typeface="Times New Roman"/>
                <a:sym typeface="Times New Roman"/>
              </a:rPr>
              <a:t>Here we can see data is continuous.</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lang="en-US" sz="1800">
                <a:solidFill>
                  <a:schemeClr val="lt1"/>
                </a:solidFill>
                <a:latin typeface="Times New Roman"/>
                <a:ea typeface="Times New Roman"/>
                <a:cs typeface="Times New Roman"/>
                <a:sym typeface="Times New Roman"/>
              </a:rPr>
              <a:t>The plots are in matrix format where the row name x axis represents and column name represents the y axis. The main-diagonal subplots are the univariate histograms (distributions) for each attribute. The linear straight line between the attributes clearly represent that there is positive correlation between variables.</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lt1"/>
              </a:buClr>
              <a:buSzPts val="2800"/>
              <a:buFont typeface="Arial Black"/>
              <a:buNone/>
            </a:pPr>
            <a:r>
              <a:rPr lang="en-US" u="sng">
                <a:latin typeface="Arial Black"/>
                <a:ea typeface="Arial Black"/>
                <a:cs typeface="Arial Black"/>
                <a:sym typeface="Arial Black"/>
              </a:rPr>
              <a:t>DATA ANALYSIS (DATA PREPROCESSING) </a:t>
            </a:r>
            <a:endParaRPr u="sng">
              <a:latin typeface="Arial Black"/>
              <a:ea typeface="Arial Black"/>
              <a:cs typeface="Arial Black"/>
              <a:sym typeface="Arial Black"/>
            </a:endParaRPr>
          </a:p>
        </p:txBody>
      </p:sp>
      <p:sp>
        <p:nvSpPr>
          <p:cNvPr id="357" name="Google Shape;357;p25"/>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58" name="Google Shape;358;p25"/>
          <p:cNvSpPr txBox="1"/>
          <p:nvPr/>
        </p:nvSpPr>
        <p:spPr>
          <a:xfrm>
            <a:off x="201185" y="1004992"/>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Noto Sans Symbols"/>
              <a:buChar char="⮚"/>
            </a:pPr>
            <a:r>
              <a:rPr b="1" lang="en-US" sz="1800" u="sng">
                <a:solidFill>
                  <a:schemeClr val="lt1"/>
                </a:solidFill>
                <a:latin typeface="Times New Roman"/>
                <a:ea typeface="Times New Roman"/>
                <a:cs typeface="Times New Roman"/>
                <a:sym typeface="Times New Roman"/>
              </a:rPr>
              <a:t>Model Fitting</a:t>
            </a:r>
            <a:endParaRPr sz="1600">
              <a:solidFill>
                <a:schemeClr val="lt1"/>
              </a:solidFill>
              <a:latin typeface="Calibri"/>
              <a:ea typeface="Calibri"/>
              <a:cs typeface="Calibri"/>
              <a:sym typeface="Calibri"/>
            </a:endParaRPr>
          </a:p>
        </p:txBody>
      </p:sp>
      <p:sp>
        <p:nvSpPr>
          <p:cNvPr id="359" name="Google Shape;359;p25"/>
          <p:cNvSpPr txBox="1"/>
          <p:nvPr/>
        </p:nvSpPr>
        <p:spPr>
          <a:xfrm>
            <a:off x="527756" y="1655438"/>
            <a:ext cx="5442857"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Firstly we consider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x=['Open','High','Low','Volume']</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y=['Close']</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5"/>
          <p:cNvSpPr txBox="1"/>
          <p:nvPr/>
        </p:nvSpPr>
        <p:spPr>
          <a:xfrm>
            <a:off x="415600" y="3125070"/>
            <a:ext cx="6801394"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Then using train_test_split we split the data with test size 0.2 to create linear model for prediction of close price. After that we create a data frame of actual and predicted values and compare it with each other.</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type="ctrTitle"/>
          </p:nvPr>
        </p:nvSpPr>
        <p:spPr>
          <a:xfrm>
            <a:off x="415611" y="992767"/>
            <a:ext cx="11360800" cy="2736800"/>
          </a:xfrm>
          <a:prstGeom prst="rect">
            <a:avLst/>
          </a:prstGeom>
          <a:noFill/>
          <a:ln>
            <a:noFill/>
          </a:ln>
        </p:spPr>
        <p:txBody>
          <a:bodyPr anchorCtr="0" anchor="b" bIns="121900" lIns="121900" spcFirstLastPara="1" rIns="121900" wrap="square" tIns="121900">
            <a:normAutofit/>
          </a:bodyPr>
          <a:lstStyle/>
          <a:p>
            <a:pPr indent="0" lvl="0" marL="0" rtl="0" algn="ctr">
              <a:spcBef>
                <a:spcPts val="0"/>
              </a:spcBef>
              <a:spcAft>
                <a:spcPts val="0"/>
              </a:spcAft>
              <a:buClr>
                <a:schemeClr val="lt1"/>
              </a:buClr>
              <a:buSzPts val="8266"/>
              <a:buFont typeface="Algerian"/>
              <a:buNone/>
            </a:pPr>
            <a:r>
              <a:rPr lang="en-US" sz="8266" u="sng">
                <a:latin typeface="Algerian"/>
                <a:ea typeface="Algerian"/>
                <a:cs typeface="Algerian"/>
                <a:sym typeface="Algerian"/>
              </a:rPr>
              <a:t>PREDICTIONS</a:t>
            </a:r>
            <a:endParaRPr sz="8266" u="sng">
              <a:latin typeface="Algerian"/>
              <a:ea typeface="Algerian"/>
              <a:cs typeface="Algerian"/>
              <a:sym typeface="Algeri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ctrTitle"/>
          </p:nvPr>
        </p:nvSpPr>
        <p:spPr>
          <a:xfrm>
            <a:off x="145645" y="0"/>
            <a:ext cx="11360800" cy="896993"/>
          </a:xfrm>
          <a:prstGeom prst="rect">
            <a:avLst/>
          </a:prstGeom>
          <a:noFill/>
          <a:ln>
            <a:noFill/>
          </a:ln>
        </p:spPr>
        <p:txBody>
          <a:bodyPr anchorCtr="0" anchor="b" bIns="121900" lIns="121900" spcFirstLastPara="1" rIns="121900" wrap="square" tIns="121900">
            <a:normAutofit/>
          </a:bodyPr>
          <a:lstStyle/>
          <a:p>
            <a:pPr indent="0" lvl="0" marL="0" rtl="0" algn="ctr">
              <a:spcBef>
                <a:spcPts val="0"/>
              </a:spcBef>
              <a:spcAft>
                <a:spcPts val="0"/>
              </a:spcAft>
              <a:buClr>
                <a:schemeClr val="lt1"/>
              </a:buClr>
              <a:buSzPts val="4000"/>
              <a:buFont typeface="Algerian"/>
              <a:buNone/>
            </a:pPr>
            <a:r>
              <a:rPr lang="en-US" sz="4000" u="sng">
                <a:latin typeface="Algerian"/>
                <a:ea typeface="Algerian"/>
                <a:cs typeface="Algerian"/>
                <a:sym typeface="Algerian"/>
              </a:rPr>
              <a:t>PREDICTIONS</a:t>
            </a:r>
            <a:endParaRPr sz="4000" u="sng">
              <a:latin typeface="Algerian"/>
              <a:ea typeface="Algerian"/>
              <a:cs typeface="Algerian"/>
              <a:sym typeface="Algerian"/>
            </a:endParaRPr>
          </a:p>
        </p:txBody>
      </p:sp>
      <p:sp>
        <p:nvSpPr>
          <p:cNvPr id="371" name="Google Shape;371;p27"/>
          <p:cNvSpPr txBox="1"/>
          <p:nvPr/>
        </p:nvSpPr>
        <p:spPr>
          <a:xfrm>
            <a:off x="1219200" y="1497874"/>
            <a:ext cx="9683931" cy="440120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Historically , a prime use of regression was to illuminate a supposed linear relationship between predictor variable and an outcome variable. The goal has been to understand a relationship and explain it using the data that the regression was fit to.</a:t>
            </a:r>
            <a:endParaRPr/>
          </a:p>
          <a:p>
            <a:pPr indent="-285750" lvl="0" marL="285750" marR="0" rtl="0" algn="just">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With the advent of big data , regression is widely used to form a model to predict individual outcomes for new data , rather than explain data in hand.</a:t>
            </a:r>
            <a:endParaRPr/>
          </a:p>
          <a:p>
            <a:pPr indent="-285750" lvl="0" marL="285750" marR="0" rtl="0" algn="just">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regression model that fits the data well is setup such that the changes in X lead to changes in Y.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chemeClr val="lt1"/>
              </a:buClr>
              <a:buSzPts val="2800"/>
              <a:buFont typeface="Arial Black"/>
              <a:buNone/>
            </a:pPr>
            <a:r>
              <a:rPr lang="en-US" u="sng">
                <a:latin typeface="Arial Black"/>
                <a:ea typeface="Arial Black"/>
                <a:cs typeface="Arial Black"/>
                <a:sym typeface="Arial Black"/>
              </a:rPr>
              <a:t>RESULTS AND INTERPRETATIONS </a:t>
            </a:r>
            <a:endParaRPr u="sng">
              <a:latin typeface="Arial Black"/>
              <a:ea typeface="Arial Black"/>
              <a:cs typeface="Arial Black"/>
              <a:sym typeface="Arial Black"/>
            </a:endParaRPr>
          </a:p>
        </p:txBody>
      </p:sp>
      <p:sp>
        <p:nvSpPr>
          <p:cNvPr id="377" name="Google Shape;377;p28"/>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78" name="Google Shape;378;p28"/>
          <p:cNvSpPr txBox="1"/>
          <p:nvPr/>
        </p:nvSpPr>
        <p:spPr>
          <a:xfrm>
            <a:off x="201185" y="1004992"/>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800"/>
              <a:buFont typeface="Noto Sans Symbols"/>
              <a:buChar char="⮚"/>
            </a:pPr>
            <a:r>
              <a:rPr b="1" lang="en-US" sz="1800" u="sng" cap="small">
                <a:solidFill>
                  <a:schemeClr val="lt1"/>
                </a:solidFill>
                <a:latin typeface="Times New Roman"/>
                <a:ea typeface="Times New Roman"/>
                <a:cs typeface="Times New Roman"/>
                <a:sym typeface="Times New Roman"/>
              </a:rPr>
              <a:t>Prediction</a:t>
            </a:r>
            <a:endParaRPr sz="1800">
              <a:solidFill>
                <a:schemeClr val="lt1"/>
              </a:solidFill>
              <a:latin typeface="Calibri"/>
              <a:ea typeface="Calibri"/>
              <a:cs typeface="Calibri"/>
              <a:sym typeface="Calibri"/>
            </a:endParaRPr>
          </a:p>
        </p:txBody>
      </p:sp>
      <p:pic>
        <p:nvPicPr>
          <p:cNvPr descr="Screenshot 2022-04-17 024242" id="379" name="Google Shape;379;p28"/>
          <p:cNvPicPr preferRelativeResize="0"/>
          <p:nvPr/>
        </p:nvPicPr>
        <p:blipFill rotWithShape="1">
          <a:blip r:embed="rId3">
            <a:alphaModFix/>
          </a:blip>
          <a:srcRect b="0" l="0" r="0" t="0"/>
          <a:stretch/>
        </p:blipFill>
        <p:spPr>
          <a:xfrm>
            <a:off x="264749" y="1536632"/>
            <a:ext cx="3218680" cy="2478601"/>
          </a:xfrm>
          <a:prstGeom prst="rect">
            <a:avLst/>
          </a:prstGeom>
          <a:noFill/>
          <a:ln>
            <a:noFill/>
          </a:ln>
          <a:effectLst>
            <a:outerShdw blurRad="292100" rotWithShape="0" algn="tl" dir="2700000" dist="139700">
              <a:srgbClr val="333333">
                <a:alpha val="64705"/>
              </a:srgbClr>
            </a:outerShdw>
          </a:effectLst>
        </p:spPr>
      </p:pic>
      <p:sp>
        <p:nvSpPr>
          <p:cNvPr id="380" name="Google Shape;380;p28"/>
          <p:cNvSpPr txBox="1"/>
          <p:nvPr/>
        </p:nvSpPr>
        <p:spPr>
          <a:xfrm>
            <a:off x="5085311" y="1536632"/>
            <a:ext cx="689419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Here we try to predict the close value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We observe that there is not much difference in actual and predicted values.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8"/>
          <p:cNvSpPr/>
          <p:nvPr/>
        </p:nvSpPr>
        <p:spPr>
          <a:xfrm>
            <a:off x="1201783" y="4371703"/>
            <a:ext cx="8839200" cy="2020388"/>
          </a:xfrm>
          <a:prstGeom prst="rect">
            <a:avLst/>
          </a:prstGeom>
          <a:solidFill>
            <a:schemeClr val="accent6"/>
          </a:solidFill>
          <a:ln cap="rnd" cmpd="sng" w="19050">
            <a:solidFill>
              <a:srgbClr val="4D7E9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lang="en-US" sz="2400">
                <a:solidFill>
                  <a:schemeClr val="lt1"/>
                </a:solidFill>
                <a:latin typeface="Times New Roman"/>
                <a:ea typeface="Times New Roman"/>
                <a:cs typeface="Times New Roman"/>
                <a:sym typeface="Times New Roman"/>
              </a:rPr>
              <a:t>We check the accuracy of the prediction by using  R^2 score.</a:t>
            </a:r>
            <a:endParaRPr sz="2400">
              <a:solidFill>
                <a:schemeClr val="lt1"/>
              </a:solidFill>
              <a:latin typeface="Calibri"/>
              <a:ea typeface="Calibri"/>
              <a:cs typeface="Calibri"/>
              <a:sym typeface="Calibri"/>
            </a:endParaRPr>
          </a:p>
          <a:p>
            <a:pPr indent="0" lvl="0" marL="0" marR="0" rtl="0" algn="ctr">
              <a:lnSpc>
                <a:spcPct val="107000"/>
              </a:lnSpc>
              <a:spcBef>
                <a:spcPts val="800"/>
              </a:spcBef>
              <a:spcAft>
                <a:spcPts val="0"/>
              </a:spcAft>
              <a:buNone/>
            </a:pPr>
            <a:r>
              <a:rPr b="1" lang="en-US" sz="2400">
                <a:solidFill>
                  <a:schemeClr val="lt1"/>
                </a:solidFill>
                <a:latin typeface="Calibri"/>
                <a:ea typeface="Calibri"/>
                <a:cs typeface="Calibri"/>
                <a:sym typeface="Calibri"/>
              </a:rPr>
              <a:t>r2_score(predicted,y_test)=0.9994739616773841</a:t>
            </a:r>
            <a:endParaRPr sz="24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chemeClr val="lt1"/>
              </a:buClr>
              <a:buSzPts val="2800"/>
              <a:buFont typeface="Arial Black"/>
              <a:buNone/>
            </a:pPr>
            <a:r>
              <a:rPr lang="en-US" u="sng">
                <a:latin typeface="Arial Black"/>
                <a:ea typeface="Arial Black"/>
                <a:cs typeface="Arial Black"/>
                <a:sym typeface="Arial Black"/>
              </a:rPr>
              <a:t>RESULTS AND INTERPRETATIONS </a:t>
            </a:r>
            <a:endParaRPr u="sng">
              <a:latin typeface="Arial Black"/>
              <a:ea typeface="Arial Black"/>
              <a:cs typeface="Arial Black"/>
              <a:sym typeface="Arial Black"/>
            </a:endParaRPr>
          </a:p>
        </p:txBody>
      </p:sp>
      <p:sp>
        <p:nvSpPr>
          <p:cNvPr id="387" name="Google Shape;387;p29"/>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88" name="Google Shape;388;p29"/>
          <p:cNvSpPr txBox="1"/>
          <p:nvPr/>
        </p:nvSpPr>
        <p:spPr>
          <a:xfrm>
            <a:off x="201185" y="1004992"/>
            <a:ext cx="6096000" cy="37407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800"/>
              <a:buFont typeface="Noto Sans Symbols"/>
              <a:buChar char="⮚"/>
            </a:pPr>
            <a:r>
              <a:rPr b="1" lang="en-US" sz="1800" u="sng" cap="small">
                <a:solidFill>
                  <a:schemeClr val="lt1"/>
                </a:solidFill>
                <a:latin typeface="Times New Roman"/>
                <a:ea typeface="Times New Roman"/>
                <a:cs typeface="Times New Roman"/>
                <a:sym typeface="Times New Roman"/>
              </a:rPr>
              <a:t>Prediction</a:t>
            </a:r>
            <a:endParaRPr sz="1800">
              <a:solidFill>
                <a:schemeClr val="lt1"/>
              </a:solidFill>
              <a:latin typeface="Calibri"/>
              <a:ea typeface="Calibri"/>
              <a:cs typeface="Calibri"/>
              <a:sym typeface="Calibri"/>
            </a:endParaRPr>
          </a:p>
        </p:txBody>
      </p:sp>
      <p:pic>
        <p:nvPicPr>
          <p:cNvPr descr="IMG_256" id="389" name="Google Shape;389;p29"/>
          <p:cNvPicPr preferRelativeResize="0"/>
          <p:nvPr/>
        </p:nvPicPr>
        <p:blipFill rotWithShape="1">
          <a:blip r:embed="rId3">
            <a:alphaModFix/>
          </a:blip>
          <a:srcRect b="0" l="0" r="0" t="0"/>
          <a:stretch/>
        </p:blipFill>
        <p:spPr>
          <a:xfrm>
            <a:off x="201185" y="2429113"/>
            <a:ext cx="7205863" cy="3174853"/>
          </a:xfrm>
          <a:prstGeom prst="rect">
            <a:avLst/>
          </a:prstGeom>
          <a:noFill/>
          <a:ln>
            <a:noFill/>
          </a:ln>
          <a:effectLst>
            <a:outerShdw blurRad="292100" rotWithShape="0" algn="tl" dir="2700000" dist="139700">
              <a:srgbClr val="333333">
                <a:alpha val="64705"/>
              </a:srgbClr>
            </a:outerShdw>
          </a:effectLst>
        </p:spPr>
      </p:pic>
      <p:sp>
        <p:nvSpPr>
          <p:cNvPr id="390" name="Google Shape;390;p29"/>
          <p:cNvSpPr txBox="1"/>
          <p:nvPr/>
        </p:nvSpPr>
        <p:spPr>
          <a:xfrm>
            <a:off x="2656114" y="1254034"/>
            <a:ext cx="58695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This is also we show that by using graph of  Comparison of Actual Value v/s Predicted Values.</a:t>
            </a:r>
            <a:endParaRPr sz="2400">
              <a:solidFill>
                <a:schemeClr val="lt1"/>
              </a:solidFill>
              <a:latin typeface="Calibri"/>
              <a:ea typeface="Calibri"/>
              <a:cs typeface="Calibri"/>
              <a:sym typeface="Calibri"/>
            </a:endParaRPr>
          </a:p>
        </p:txBody>
      </p:sp>
      <p:sp>
        <p:nvSpPr>
          <p:cNvPr id="391" name="Google Shape;391;p29"/>
          <p:cNvSpPr txBox="1"/>
          <p:nvPr/>
        </p:nvSpPr>
        <p:spPr>
          <a:xfrm>
            <a:off x="8220891" y="2703405"/>
            <a:ext cx="3056709"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imes New Roman"/>
                <a:ea typeface="Times New Roman"/>
                <a:cs typeface="Times New Roman"/>
                <a:sym typeface="Times New Roman"/>
              </a:rPr>
              <a:t>The graph clearly represents that there is not a lot of dispersion between actual value and the predicted value. It signifies good accuracy of the predicted values and we can move further for the forecasting method.</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0"/>
          <p:cNvSpPr txBox="1"/>
          <p:nvPr>
            <p:ph type="title"/>
          </p:nvPr>
        </p:nvSpPr>
        <p:spPr>
          <a:xfrm>
            <a:off x="201185" y="83828"/>
            <a:ext cx="113608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chemeClr val="lt1"/>
              </a:buClr>
              <a:buSzPts val="2800"/>
              <a:buFont typeface="Arial Black"/>
              <a:buNone/>
            </a:pPr>
            <a:r>
              <a:rPr lang="en-US" u="sng">
                <a:latin typeface="Arial Black"/>
                <a:ea typeface="Arial Black"/>
                <a:cs typeface="Arial Black"/>
                <a:sym typeface="Arial Black"/>
              </a:rPr>
              <a:t>RESULTS AND INTERPRETATIONS </a:t>
            </a:r>
            <a:endParaRPr u="sng">
              <a:latin typeface="Arial Black"/>
              <a:ea typeface="Arial Black"/>
              <a:cs typeface="Arial Black"/>
              <a:sym typeface="Arial Black"/>
            </a:endParaRPr>
          </a:p>
        </p:txBody>
      </p:sp>
      <p:sp>
        <p:nvSpPr>
          <p:cNvPr id="397" name="Google Shape;397;p3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a:p>
            <a:pPr indent="0" lvl="0" marL="0" rtl="0" algn="l">
              <a:spcBef>
                <a:spcPts val="1600"/>
              </a:spcBef>
              <a:spcAft>
                <a:spcPts val="0"/>
              </a:spcAft>
              <a:buSzPts val="1800"/>
              <a:buNone/>
            </a:pPr>
            <a:r>
              <a:t/>
            </a:r>
            <a:endParaRPr/>
          </a:p>
        </p:txBody>
      </p:sp>
      <p:sp>
        <p:nvSpPr>
          <p:cNvPr id="398" name="Google Shape;398;p30"/>
          <p:cNvSpPr txBox="1"/>
          <p:nvPr/>
        </p:nvSpPr>
        <p:spPr>
          <a:xfrm>
            <a:off x="0" y="1007364"/>
            <a:ext cx="6096000"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800"/>
              <a:buFont typeface="Noto Sans Symbols"/>
              <a:buChar char="⮚"/>
            </a:pPr>
            <a:r>
              <a:rPr b="1" lang="en-US" sz="1800" u="sng" cap="small">
                <a:solidFill>
                  <a:schemeClr val="lt1"/>
                </a:solidFill>
                <a:latin typeface="Times New Roman"/>
                <a:ea typeface="Times New Roman"/>
                <a:cs typeface="Times New Roman"/>
                <a:sym typeface="Times New Roman"/>
              </a:rPr>
              <a:t>Future One month or Thirty Days Prediction</a:t>
            </a:r>
            <a:endParaRPr sz="1600">
              <a:solidFill>
                <a:schemeClr val="lt1"/>
              </a:solidFill>
              <a:latin typeface="Calibri"/>
              <a:ea typeface="Calibri"/>
              <a:cs typeface="Calibri"/>
              <a:sym typeface="Calibri"/>
            </a:endParaRPr>
          </a:p>
        </p:txBody>
      </p:sp>
      <p:pic>
        <p:nvPicPr>
          <p:cNvPr id="399" name="Google Shape;399;p30"/>
          <p:cNvPicPr preferRelativeResize="0"/>
          <p:nvPr/>
        </p:nvPicPr>
        <p:blipFill rotWithShape="1">
          <a:blip r:embed="rId3">
            <a:alphaModFix/>
          </a:blip>
          <a:srcRect b="0" l="0" r="0" t="0"/>
          <a:stretch/>
        </p:blipFill>
        <p:spPr>
          <a:xfrm>
            <a:off x="201185" y="1536632"/>
            <a:ext cx="1615440" cy="4015740"/>
          </a:xfrm>
          <a:prstGeom prst="rect">
            <a:avLst/>
          </a:prstGeom>
          <a:noFill/>
          <a:ln>
            <a:noFill/>
          </a:ln>
        </p:spPr>
      </p:pic>
      <p:pic>
        <p:nvPicPr>
          <p:cNvPr id="400" name="Google Shape;400;p30"/>
          <p:cNvPicPr preferRelativeResize="0"/>
          <p:nvPr/>
        </p:nvPicPr>
        <p:blipFill rotWithShape="1">
          <a:blip r:embed="rId4">
            <a:alphaModFix/>
          </a:blip>
          <a:srcRect b="0" l="0" r="0" t="0"/>
          <a:stretch/>
        </p:blipFill>
        <p:spPr>
          <a:xfrm>
            <a:off x="2031040" y="3814233"/>
            <a:ext cx="4262755" cy="1562100"/>
          </a:xfrm>
          <a:prstGeom prst="rect">
            <a:avLst/>
          </a:prstGeom>
          <a:noFill/>
          <a:ln>
            <a:noFill/>
          </a:ln>
        </p:spPr>
      </p:pic>
      <p:sp>
        <p:nvSpPr>
          <p:cNvPr id="401" name="Google Shape;401;p30"/>
          <p:cNvSpPr txBox="1"/>
          <p:nvPr/>
        </p:nvSpPr>
        <p:spPr>
          <a:xfrm>
            <a:off x="2873829" y="1843438"/>
            <a:ext cx="382306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From the past values of close price we try to predict the future thirty days or one month values of Close price.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0"/>
          <p:cNvSpPr/>
          <p:nvPr/>
        </p:nvSpPr>
        <p:spPr>
          <a:xfrm>
            <a:off x="7019110" y="3990495"/>
            <a:ext cx="3568103" cy="1059127"/>
          </a:xfrm>
          <a:prstGeom prst="roundRect">
            <a:avLst>
              <a:gd fmla="val 16667" name="adj"/>
            </a:avLst>
          </a:prstGeom>
          <a:gradFill>
            <a:gsLst>
              <a:gs pos="0">
                <a:srgbClr val="D0E3C2"/>
              </a:gs>
              <a:gs pos="100000">
                <a:srgbClr val="AECF93">
                  <a:alpha val="73725"/>
                </a:srgbClr>
              </a:gs>
            </a:gsLst>
            <a:lin ang="5400000" scaled="0"/>
          </a:gradFill>
          <a:ln cap="rnd"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Complete thirty days(6x5)</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Prediction.</a:t>
            </a:r>
            <a:endParaRPr/>
          </a:p>
        </p:txBody>
      </p:sp>
      <p:sp>
        <p:nvSpPr>
          <p:cNvPr id="403" name="Google Shape;403;p30"/>
          <p:cNvSpPr/>
          <p:nvPr/>
        </p:nvSpPr>
        <p:spPr>
          <a:xfrm>
            <a:off x="6383383" y="4232366"/>
            <a:ext cx="539931" cy="391885"/>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
          <p:cNvSpPr txBox="1"/>
          <p:nvPr/>
        </p:nvSpPr>
        <p:spPr>
          <a:xfrm>
            <a:off x="3218155" y="257033"/>
            <a:ext cx="9150658" cy="76944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4400" u="sng">
                <a:solidFill>
                  <a:schemeClr val="lt1"/>
                </a:solidFill>
                <a:latin typeface="Calibri"/>
                <a:ea typeface="Calibri"/>
                <a:cs typeface="Calibri"/>
                <a:sym typeface="Calibri"/>
              </a:rPr>
              <a:t>PROJECT DESCRIPTION</a:t>
            </a:r>
            <a:endParaRPr sz="4400">
              <a:solidFill>
                <a:schemeClr val="lt1"/>
              </a:solidFill>
              <a:latin typeface="Calibri"/>
              <a:ea typeface="Calibri"/>
              <a:cs typeface="Calibri"/>
              <a:sym typeface="Calibri"/>
            </a:endParaRPr>
          </a:p>
        </p:txBody>
      </p:sp>
      <p:sp>
        <p:nvSpPr>
          <p:cNvPr id="172" name="Google Shape;172;p4"/>
          <p:cNvSpPr txBox="1"/>
          <p:nvPr/>
        </p:nvSpPr>
        <p:spPr>
          <a:xfrm>
            <a:off x="896645" y="1136342"/>
            <a:ext cx="10058400" cy="214949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2400">
                <a:solidFill>
                  <a:schemeClr val="lt1"/>
                </a:solidFill>
                <a:latin typeface="Calibri"/>
                <a:ea typeface="Calibri"/>
                <a:cs typeface="Calibri"/>
                <a:sym typeface="Calibri"/>
              </a:rPr>
              <a:t>Machine Learning : Linear Regression</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Import data →Data Preprocessing →Graphical visuals of the features in the dataset → Fitting the Linear model → Presenting the comparison between actual and predicted values → Going for thirty days prediction → Plotting the result.</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4"/>
          <p:cNvSpPr txBox="1"/>
          <p:nvPr/>
        </p:nvSpPr>
        <p:spPr>
          <a:xfrm>
            <a:off x="896645" y="3395709"/>
            <a:ext cx="10058400" cy="226119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2400">
                <a:solidFill>
                  <a:schemeClr val="lt1"/>
                </a:solidFill>
                <a:latin typeface="Calibri"/>
                <a:ea typeface="Calibri"/>
                <a:cs typeface="Calibri"/>
                <a:sym typeface="Calibri"/>
              </a:rPr>
              <a:t>Time Series Analysis and Forecasting</a:t>
            </a:r>
            <a:endParaRPr sz="2400">
              <a:solidFill>
                <a:schemeClr val="lt1"/>
              </a:solidFill>
              <a:latin typeface="Calibri"/>
              <a:ea typeface="Calibri"/>
              <a:cs typeface="Calibri"/>
              <a:sym typeface="Calibri"/>
            </a:endParaRPr>
          </a:p>
          <a:p>
            <a:pPr indent="0" lvl="0" marL="457200" marR="0" rtl="0" algn="l">
              <a:lnSpc>
                <a:spcPct val="107000"/>
              </a:lnSpc>
              <a:spcBef>
                <a:spcPts val="0"/>
              </a:spcBef>
              <a:spcAft>
                <a:spcPts val="0"/>
              </a:spcAft>
              <a:buNone/>
            </a:pPr>
            <a:r>
              <a:rPr b="1" lang="en-US" sz="18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Graphical visuals of the features in the dataset   🡪 Stationary Check of the  model 🡪 Finding out trend and seasonality  🡪 Performing seasonal decompose 🡪Followed by ARIMA model fiiting 🡪 Use the model for forecasting   🡪Lastly measuring the performance of the model.</a:t>
            </a:r>
            <a:endParaRPr sz="24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1"/>
          <p:cNvSpPr txBox="1"/>
          <p:nvPr>
            <p:ph idx="1" type="body"/>
          </p:nvPr>
        </p:nvSpPr>
        <p:spPr>
          <a:xfrm>
            <a:off x="415600" y="1910600"/>
            <a:ext cx="11360800" cy="3036800"/>
          </a:xfrm>
          <a:prstGeom prst="rect">
            <a:avLst/>
          </a:prstGeom>
          <a:noFill/>
          <a:ln>
            <a:noFill/>
          </a:ln>
        </p:spPr>
        <p:txBody>
          <a:bodyPr anchorCtr="0" anchor="t" bIns="121900" lIns="121900" spcFirstLastPara="1" rIns="121900" wrap="square" tIns="121900">
            <a:normAutofit/>
          </a:bodyPr>
          <a:lstStyle/>
          <a:p>
            <a:pPr indent="0" lvl="0" marL="0" rtl="0" algn="ctr">
              <a:spcBef>
                <a:spcPts val="0"/>
              </a:spcBef>
              <a:spcAft>
                <a:spcPts val="1600"/>
              </a:spcAft>
              <a:buSzPts val="1800"/>
              <a:buNone/>
            </a:pPr>
            <a:r>
              <a:rPr b="1" lang="en-US" sz="9600" u="sng"/>
              <a:t>TIME SERIES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1226964" y="-373139"/>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Arial Black"/>
              <a:buNone/>
            </a:pPr>
            <a:r>
              <a:rPr lang="en-US" sz="2800" u="sng">
                <a:latin typeface="Arial Black"/>
                <a:ea typeface="Arial Black"/>
                <a:cs typeface="Arial Black"/>
                <a:sym typeface="Arial Black"/>
              </a:rPr>
              <a:t>TIME SERIES ANALYSIS AND FORECASTING</a:t>
            </a:r>
            <a:endParaRPr/>
          </a:p>
        </p:txBody>
      </p:sp>
      <p:sp>
        <p:nvSpPr>
          <p:cNvPr id="414" name="Google Shape;414;p32"/>
          <p:cNvSpPr txBox="1"/>
          <p:nvPr/>
        </p:nvSpPr>
        <p:spPr>
          <a:xfrm>
            <a:off x="653988" y="648069"/>
            <a:ext cx="10884023"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Roboto"/>
                <a:ea typeface="Roboto"/>
                <a:cs typeface="Roboto"/>
                <a:sym typeface="Roboto"/>
              </a:rPr>
              <a:t>Time series forecasting is like other machine learning algorithms used for prediction of any dependent values or features. In supervised machine learning there are many algorithms like linear and logistic regression which we use to predict output with the help of mapping functions, which map dependent to independent values. But, in time series forecasting we have only one variable that is time corresponding, to which we train our model and predict the future values with the help of previous time data. We do this because there is some type of pattern or trend found in our time data in measured intervals. We use this to analyze our time data.</a:t>
            </a:r>
            <a:endParaRPr/>
          </a:p>
          <a:p>
            <a:pPr indent="0" lvl="0" marL="0" marR="0" rtl="0" algn="l">
              <a:spcBef>
                <a:spcPts val="0"/>
              </a:spcBef>
              <a:spcAft>
                <a:spcPts val="0"/>
              </a:spcAft>
              <a:buNone/>
            </a:pPr>
            <a:r>
              <a:rPr b="0" i="0" lang="en-US" sz="1800">
                <a:solidFill>
                  <a:schemeClr val="lt1"/>
                </a:solidFill>
                <a:latin typeface="Roboto"/>
                <a:ea typeface="Roboto"/>
                <a:cs typeface="Roboto"/>
                <a:sym typeface="Roboto"/>
              </a:rPr>
              <a:t>Time series is a set of observations taken at specified times, usually at equal intervals like day, month, week, year, or any measure of time. It is used to predict future values on the basis of previous observed values.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415" name="Google Shape;415;p32"/>
          <p:cNvPicPr preferRelativeResize="0"/>
          <p:nvPr/>
        </p:nvPicPr>
        <p:blipFill rotWithShape="1">
          <a:blip r:embed="rId3">
            <a:alphaModFix/>
          </a:blip>
          <a:srcRect b="0" l="0" r="0" t="0"/>
          <a:stretch/>
        </p:blipFill>
        <p:spPr>
          <a:xfrm>
            <a:off x="715813" y="3566430"/>
            <a:ext cx="5380186" cy="2484335"/>
          </a:xfrm>
          <a:prstGeom prst="rect">
            <a:avLst/>
          </a:prstGeom>
          <a:noFill/>
          <a:ln>
            <a:noFill/>
          </a:ln>
        </p:spPr>
      </p:pic>
      <p:sp>
        <p:nvSpPr>
          <p:cNvPr id="416" name="Google Shape;416;p32"/>
          <p:cNvSpPr txBox="1"/>
          <p:nvPr/>
        </p:nvSpPr>
        <p:spPr>
          <a:xfrm>
            <a:off x="6613864" y="3566430"/>
            <a:ext cx="520231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Roboto"/>
                <a:ea typeface="Roboto"/>
                <a:cs typeface="Roboto"/>
                <a:sym typeface="Roboto"/>
              </a:rPr>
              <a:t>From the above we see that we can use time series forecasting for things like business models, weather forecasting, sales forecasting,or pandemic forecasting over an instance of time.</a:t>
            </a:r>
            <a:endParaRPr/>
          </a:p>
          <a:p>
            <a:pPr indent="-114300" lvl="0" marL="0" marR="0" rtl="0" algn="l">
              <a:spcBef>
                <a:spcPts val="0"/>
              </a:spcBef>
              <a:spcAft>
                <a:spcPts val="0"/>
              </a:spcAft>
              <a:buClr>
                <a:schemeClr val="lt1"/>
              </a:buClr>
              <a:buSzPts val="1800"/>
              <a:buFont typeface="Calibri"/>
              <a:buAutoNum type="arabicPeriod"/>
            </a:pPr>
            <a:r>
              <a:rPr b="0" i="0" lang="en-US" sz="1800">
                <a:solidFill>
                  <a:schemeClr val="lt1"/>
                </a:solidFill>
                <a:latin typeface="Roboto"/>
                <a:ea typeface="Roboto"/>
                <a:cs typeface="Roboto"/>
                <a:sym typeface="Roboto"/>
              </a:rPr>
              <a:t>Business forecasting</a:t>
            </a:r>
            <a:endParaRPr/>
          </a:p>
          <a:p>
            <a:pPr indent="-114300" lvl="0" marL="0" marR="0" rtl="0" algn="l">
              <a:spcBef>
                <a:spcPts val="0"/>
              </a:spcBef>
              <a:spcAft>
                <a:spcPts val="0"/>
              </a:spcAft>
              <a:buClr>
                <a:schemeClr val="lt1"/>
              </a:buClr>
              <a:buSzPts val="1800"/>
              <a:buFont typeface="Calibri"/>
              <a:buAutoNum type="arabicPeriod"/>
            </a:pPr>
            <a:r>
              <a:rPr b="0" i="0" lang="en-US" sz="1800">
                <a:solidFill>
                  <a:schemeClr val="lt1"/>
                </a:solidFill>
                <a:latin typeface="Roboto"/>
                <a:ea typeface="Roboto"/>
                <a:cs typeface="Roboto"/>
                <a:sym typeface="Roboto"/>
              </a:rPr>
              <a:t>Weather forecasting</a:t>
            </a:r>
            <a:endParaRPr/>
          </a:p>
          <a:p>
            <a:pPr indent="-114300" lvl="0" marL="0" marR="0" rtl="0" algn="l">
              <a:spcBef>
                <a:spcPts val="0"/>
              </a:spcBef>
              <a:spcAft>
                <a:spcPts val="0"/>
              </a:spcAft>
              <a:buClr>
                <a:schemeClr val="lt1"/>
              </a:buClr>
              <a:buSzPts val="1800"/>
              <a:buFont typeface="Calibri"/>
              <a:buAutoNum type="arabicPeriod"/>
            </a:pPr>
            <a:r>
              <a:rPr b="0" i="0" lang="en-US" sz="1800">
                <a:solidFill>
                  <a:schemeClr val="lt1"/>
                </a:solidFill>
                <a:latin typeface="Roboto"/>
                <a:ea typeface="Roboto"/>
                <a:cs typeface="Roboto"/>
                <a:sym typeface="Roboto"/>
              </a:rPr>
              <a:t>Pandemic forecasting</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1226964" y="-373139"/>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Arial Black"/>
              <a:buNone/>
            </a:pPr>
            <a:r>
              <a:rPr lang="en-US" sz="2800" u="sng">
                <a:latin typeface="Arial Black"/>
                <a:ea typeface="Arial Black"/>
                <a:cs typeface="Arial Black"/>
                <a:sym typeface="Arial Black"/>
              </a:rPr>
              <a:t>TIME SERIES ANALYSIS AND FORECASTING</a:t>
            </a:r>
            <a:endParaRPr/>
          </a:p>
        </p:txBody>
      </p:sp>
      <p:sp>
        <p:nvSpPr>
          <p:cNvPr id="422" name="Google Shape;422;p33"/>
          <p:cNvSpPr/>
          <p:nvPr/>
        </p:nvSpPr>
        <p:spPr>
          <a:xfrm>
            <a:off x="2887461" y="590146"/>
            <a:ext cx="6094520" cy="923330"/>
          </a:xfrm>
          <a:prstGeom prst="rect">
            <a:avLst/>
          </a:prstGeom>
          <a:solidFill>
            <a:schemeClr val="lt1"/>
          </a:solidFill>
          <a:ln cap="rnd"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accent1"/>
                </a:solidFill>
                <a:latin typeface="Calibri"/>
                <a:ea typeface="Calibri"/>
                <a:cs typeface="Calibri"/>
                <a:sym typeface="Calibri"/>
              </a:rPr>
              <a:t>CLASSIC DEFINITION</a:t>
            </a:r>
            <a:endParaRPr/>
          </a:p>
        </p:txBody>
      </p:sp>
      <p:sp>
        <p:nvSpPr>
          <p:cNvPr id="423" name="Google Shape;423;p33"/>
          <p:cNvSpPr txBox="1"/>
          <p:nvPr/>
        </p:nvSpPr>
        <p:spPr>
          <a:xfrm>
            <a:off x="170521" y="1589091"/>
            <a:ext cx="9861246"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 Time series is a set of observations, each one being recorded at a specific time. It decomposes the past historical data to depict the trend, seasonality, and noise to derive the future trends from it. It’s a type of predictive analysis that forecasts the value of a variable in future occurrences based on history. The predicted values can be influenced by certain external factors which are known as independent variables like in the case of temperature on a particular day is influenced by the humidity or wind speed.</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 discrete time series is one in which the set of time points at which observations are made is a discrete set.</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Continuous time series are obtained when observations are made continuously over some time intervals.</a:t>
            </a:r>
            <a:endParaRPr sz="1800">
              <a:solidFill>
                <a:schemeClr val="lt1"/>
              </a:solidFill>
              <a:latin typeface="Calibri"/>
              <a:ea typeface="Calibri"/>
              <a:cs typeface="Calibri"/>
              <a:sym typeface="Calibri"/>
            </a:endParaRPr>
          </a:p>
        </p:txBody>
      </p:sp>
      <p:pic>
        <p:nvPicPr>
          <p:cNvPr id="424" name="Google Shape;424;p33"/>
          <p:cNvPicPr preferRelativeResize="0"/>
          <p:nvPr/>
        </p:nvPicPr>
        <p:blipFill rotWithShape="1">
          <a:blip r:embed="rId3">
            <a:alphaModFix/>
          </a:blip>
          <a:srcRect b="0" l="0" r="0" t="0"/>
          <a:stretch/>
        </p:blipFill>
        <p:spPr>
          <a:xfrm>
            <a:off x="2887461" y="3897415"/>
            <a:ext cx="5564912" cy="25277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title"/>
          </p:nvPr>
        </p:nvSpPr>
        <p:spPr>
          <a:xfrm>
            <a:off x="1679725" y="-373139"/>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Arial Black"/>
              <a:buNone/>
            </a:pPr>
            <a:r>
              <a:rPr lang="en-US" sz="2800" u="sng">
                <a:latin typeface="Arial Black"/>
                <a:ea typeface="Arial Black"/>
                <a:cs typeface="Arial Black"/>
                <a:sym typeface="Arial Black"/>
              </a:rPr>
              <a:t>TIME SERIES ANALYSIS AND FORECASTING</a:t>
            </a:r>
            <a:endParaRPr/>
          </a:p>
        </p:txBody>
      </p:sp>
      <p:sp>
        <p:nvSpPr>
          <p:cNvPr id="430" name="Google Shape;430;p34"/>
          <p:cNvSpPr txBox="1"/>
          <p:nvPr/>
        </p:nvSpPr>
        <p:spPr>
          <a:xfrm>
            <a:off x="380850" y="692459"/>
            <a:ext cx="1082188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Components of Time Series are :-</a:t>
            </a:r>
            <a:endParaRPr/>
          </a:p>
          <a:p>
            <a:pPr indent="-285750" lvl="0" marL="285750" marR="0" rtl="0" algn="l">
              <a:spcBef>
                <a:spcPts val="0"/>
              </a:spcBef>
              <a:spcAft>
                <a:spcPts val="0"/>
              </a:spcAft>
              <a:buClr>
                <a:schemeClr val="lt1"/>
              </a:buClr>
              <a:buSzPts val="1800"/>
              <a:buFont typeface="Arial"/>
              <a:buChar char="•"/>
            </a:pPr>
            <a:r>
              <a:rPr b="1" lang="en-US" sz="1800" u="sng">
                <a:solidFill>
                  <a:schemeClr val="lt1"/>
                </a:solidFill>
                <a:latin typeface="Times New Roman"/>
                <a:ea typeface="Times New Roman"/>
                <a:cs typeface="Times New Roman"/>
                <a:sym typeface="Times New Roman"/>
              </a:rPr>
              <a:t>Trend</a:t>
            </a:r>
            <a:r>
              <a:rPr lang="en-US" sz="1800">
                <a:solidFill>
                  <a:schemeClr val="lt1"/>
                </a:solidFill>
                <a:latin typeface="Times New Roman"/>
                <a:ea typeface="Times New Roman"/>
                <a:cs typeface="Times New Roman"/>
                <a:sym typeface="Times New Roman"/>
              </a:rPr>
              <a:t> 🡪 Steady upward or downward movement with little fluctuations over a period of time.</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     Eg. Increase / Decrease in profit generation .</a:t>
            </a:r>
            <a:endParaRPr/>
          </a:p>
          <a:p>
            <a:pPr indent="-285750" lvl="0" marL="285750" marR="0" rtl="0" algn="l">
              <a:spcBef>
                <a:spcPts val="0"/>
              </a:spcBef>
              <a:spcAft>
                <a:spcPts val="0"/>
              </a:spcAft>
              <a:buClr>
                <a:schemeClr val="lt1"/>
              </a:buClr>
              <a:buSzPts val="1800"/>
              <a:buFont typeface="Arial"/>
              <a:buChar char="•"/>
            </a:pPr>
            <a:r>
              <a:rPr b="1" lang="en-US" sz="1800" u="sng">
                <a:solidFill>
                  <a:schemeClr val="lt1"/>
                </a:solidFill>
                <a:latin typeface="Times New Roman"/>
                <a:ea typeface="Times New Roman"/>
                <a:cs typeface="Times New Roman"/>
                <a:sym typeface="Times New Roman"/>
              </a:rPr>
              <a:t>Seasonal Variations</a:t>
            </a:r>
            <a:r>
              <a:rPr lang="en-US" sz="1800">
                <a:solidFill>
                  <a:schemeClr val="lt1"/>
                </a:solidFill>
                <a:latin typeface="Times New Roman"/>
                <a:ea typeface="Times New Roman"/>
                <a:cs typeface="Times New Roman"/>
                <a:sym typeface="Times New Roman"/>
              </a:rPr>
              <a:t>🡪Short term fluctuations in a time series which occur periodically within a year.</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     Eg. Selling of Umbrellas in the monsoon season.</a:t>
            </a:r>
            <a:endParaRPr/>
          </a:p>
          <a:p>
            <a:pPr indent="-285750" lvl="0" marL="285750" marR="0" rtl="0" algn="l">
              <a:spcBef>
                <a:spcPts val="0"/>
              </a:spcBef>
              <a:spcAft>
                <a:spcPts val="0"/>
              </a:spcAft>
              <a:buClr>
                <a:schemeClr val="lt1"/>
              </a:buClr>
              <a:buSzPts val="1800"/>
              <a:buFont typeface="Arial"/>
              <a:buChar char="•"/>
            </a:pPr>
            <a:r>
              <a:rPr b="1" lang="en-US" sz="1800" u="sng">
                <a:solidFill>
                  <a:schemeClr val="lt1"/>
                </a:solidFill>
                <a:latin typeface="Times New Roman"/>
                <a:ea typeface="Times New Roman"/>
                <a:cs typeface="Times New Roman"/>
                <a:sym typeface="Times New Roman"/>
              </a:rPr>
              <a:t>Cyclical Variations </a:t>
            </a:r>
            <a:r>
              <a:rPr lang="en-US" sz="1800">
                <a:solidFill>
                  <a:schemeClr val="lt1"/>
                </a:solidFill>
                <a:latin typeface="Times New Roman"/>
                <a:ea typeface="Times New Roman"/>
                <a:cs typeface="Times New Roman"/>
                <a:sym typeface="Times New Roman"/>
              </a:rPr>
              <a:t>🡪Recurrent upward / downward movement in a time series but the period of the cycle is greater than a year(not for a fixed period).</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     Eg. Business Cycle</a:t>
            </a:r>
            <a:endParaRPr/>
          </a:p>
          <a:p>
            <a:pPr indent="-285750" lvl="0" marL="285750" marR="0" rtl="0" algn="l">
              <a:spcBef>
                <a:spcPts val="0"/>
              </a:spcBef>
              <a:spcAft>
                <a:spcPts val="0"/>
              </a:spcAft>
              <a:buClr>
                <a:schemeClr val="lt1"/>
              </a:buClr>
              <a:buSzPts val="1800"/>
              <a:buFont typeface="Arial"/>
              <a:buChar char="•"/>
            </a:pPr>
            <a:r>
              <a:rPr b="1" lang="en-US" sz="1800" u="sng">
                <a:solidFill>
                  <a:schemeClr val="lt1"/>
                </a:solidFill>
                <a:latin typeface="Times New Roman"/>
                <a:ea typeface="Times New Roman"/>
                <a:cs typeface="Times New Roman"/>
                <a:sym typeface="Times New Roman"/>
              </a:rPr>
              <a:t>Irregular Variations </a:t>
            </a:r>
            <a:r>
              <a:rPr lang="en-US" sz="1800">
                <a:solidFill>
                  <a:schemeClr val="lt1"/>
                </a:solidFill>
                <a:latin typeface="Times New Roman"/>
                <a:ea typeface="Times New Roman"/>
                <a:cs typeface="Times New Roman"/>
                <a:sym typeface="Times New Roman"/>
              </a:rPr>
              <a:t>🡪Fluctuations of short term , erratic in nature , regularity (random) in occurance.</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     Eg. Natural Calamities , Sudden Poverty.</a:t>
            </a:r>
            <a:endParaRPr sz="1800">
              <a:solidFill>
                <a:schemeClr val="lt1"/>
              </a:solidFill>
              <a:latin typeface="Times New Roman"/>
              <a:ea typeface="Times New Roman"/>
              <a:cs typeface="Times New Roman"/>
              <a:sym typeface="Times New Roman"/>
            </a:endParaRPr>
          </a:p>
        </p:txBody>
      </p:sp>
      <p:pic>
        <p:nvPicPr>
          <p:cNvPr id="431" name="Google Shape;431;p34"/>
          <p:cNvPicPr preferRelativeResize="0"/>
          <p:nvPr/>
        </p:nvPicPr>
        <p:blipFill rotWithShape="1">
          <a:blip r:embed="rId3">
            <a:alphaModFix/>
          </a:blip>
          <a:srcRect b="0" l="0" r="0" t="0"/>
          <a:stretch/>
        </p:blipFill>
        <p:spPr>
          <a:xfrm>
            <a:off x="4892132" y="3632517"/>
            <a:ext cx="2141406" cy="26291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1511423" y="-325611"/>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Arial Black"/>
              <a:buNone/>
            </a:pPr>
            <a:r>
              <a:rPr lang="en-US" sz="2800" u="sng">
                <a:latin typeface="Arial Black"/>
                <a:ea typeface="Arial Black"/>
                <a:cs typeface="Arial Black"/>
                <a:sym typeface="Arial Black"/>
              </a:rPr>
              <a:t>TIME SERIES ANALYSIS AND FORECASTING</a:t>
            </a:r>
            <a:endParaRPr/>
          </a:p>
        </p:txBody>
      </p:sp>
      <p:sp>
        <p:nvSpPr>
          <p:cNvPr id="437" name="Google Shape;437;p35"/>
          <p:cNvSpPr txBox="1"/>
          <p:nvPr/>
        </p:nvSpPr>
        <p:spPr>
          <a:xfrm>
            <a:off x="648069" y="861134"/>
            <a:ext cx="10377996"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Objectives of this section :-</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000"/>
              <a:buFont typeface="Calibri"/>
              <a:buAutoNum type="arabicParenR"/>
            </a:pPr>
            <a:r>
              <a:rPr b="1" lang="en-US" sz="2000">
                <a:solidFill>
                  <a:schemeClr val="lt1"/>
                </a:solidFill>
                <a:latin typeface="Times New Roman"/>
                <a:ea typeface="Times New Roman"/>
                <a:cs typeface="Times New Roman"/>
                <a:sym typeface="Times New Roman"/>
              </a:rPr>
              <a:t>Sequence of observation(s) , broken into components and then to study underlying structure.</a:t>
            </a:r>
            <a:endParaRPr/>
          </a:p>
          <a:p>
            <a:pPr indent="-215900" lvl="0" marL="342900" marR="0" rtl="0" algn="l">
              <a:spcBef>
                <a:spcPts val="0"/>
              </a:spcBef>
              <a:spcAft>
                <a:spcPts val="0"/>
              </a:spcAft>
              <a:buClr>
                <a:schemeClr val="lt1"/>
              </a:buClr>
              <a:buSzPts val="2000"/>
              <a:buFont typeface="Calibri"/>
              <a:buNone/>
            </a:pPr>
            <a:r>
              <a:t/>
            </a:r>
            <a:endParaRPr b="1" sz="20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000"/>
              <a:buFont typeface="Calibri"/>
              <a:buAutoNum type="arabicParenR"/>
            </a:pPr>
            <a:r>
              <a:rPr b="1" lang="en-US" sz="2000">
                <a:solidFill>
                  <a:schemeClr val="lt1"/>
                </a:solidFill>
                <a:latin typeface="Times New Roman"/>
                <a:ea typeface="Times New Roman"/>
                <a:cs typeface="Times New Roman"/>
                <a:sym typeface="Times New Roman"/>
              </a:rPr>
              <a:t>Followed by finding out trend and stationary of the dataset and then taking necessary steps to remove them.</a:t>
            </a:r>
            <a:endParaRPr/>
          </a:p>
          <a:p>
            <a:pPr indent="-215900" lvl="0" marL="342900" marR="0" rtl="0" algn="l">
              <a:spcBef>
                <a:spcPts val="0"/>
              </a:spcBef>
              <a:spcAft>
                <a:spcPts val="0"/>
              </a:spcAft>
              <a:buClr>
                <a:schemeClr val="lt1"/>
              </a:buClr>
              <a:buSzPts val="2000"/>
              <a:buFont typeface="Calibri"/>
              <a:buNone/>
            </a:pPr>
            <a:r>
              <a:t/>
            </a:r>
            <a:endParaRPr b="1" sz="20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000"/>
              <a:buFont typeface="Calibri"/>
              <a:buAutoNum type="arabicParenR"/>
            </a:pPr>
            <a:r>
              <a:rPr b="1" lang="en-US" sz="2000">
                <a:solidFill>
                  <a:schemeClr val="lt1"/>
                </a:solidFill>
                <a:latin typeface="Times New Roman"/>
                <a:ea typeface="Times New Roman"/>
                <a:cs typeface="Times New Roman"/>
                <a:sym typeface="Times New Roman"/>
              </a:rPr>
              <a:t>Now using this new data to create a new model for further analysis through certain technique----AR+I+MA.</a:t>
            </a:r>
            <a:endParaRPr/>
          </a:p>
          <a:p>
            <a:pPr indent="-215900" lvl="0" marL="342900" marR="0" rtl="0" algn="l">
              <a:spcBef>
                <a:spcPts val="0"/>
              </a:spcBef>
              <a:spcAft>
                <a:spcPts val="0"/>
              </a:spcAft>
              <a:buClr>
                <a:schemeClr val="lt1"/>
              </a:buClr>
              <a:buSzPts val="2000"/>
              <a:buFont typeface="Calibri"/>
              <a:buNone/>
            </a:pPr>
            <a:r>
              <a:t/>
            </a:r>
            <a:endParaRPr b="1" sz="20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000"/>
              <a:buFont typeface="Calibri"/>
              <a:buAutoNum type="arabicParenR"/>
            </a:pPr>
            <a:r>
              <a:rPr b="1" lang="en-US" sz="2000">
                <a:solidFill>
                  <a:schemeClr val="lt1"/>
                </a:solidFill>
                <a:latin typeface="Times New Roman"/>
                <a:ea typeface="Times New Roman"/>
                <a:cs typeface="Times New Roman"/>
                <a:sym typeface="Times New Roman"/>
              </a:rPr>
              <a:t>Once the model has been created , we use the model for forecasting by applying certain methods</a:t>
            </a:r>
            <a:r>
              <a:rPr b="1" lang="en-US" sz="2000">
                <a:solidFill>
                  <a:schemeClr val="lt1"/>
                </a:solidFill>
                <a:latin typeface="Calibri"/>
                <a:ea typeface="Calibri"/>
                <a:cs typeface="Calibri"/>
                <a:sym typeface="Calibri"/>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1135339"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400"/>
              <a:buFont typeface="Arial Black"/>
              <a:buNone/>
            </a:pPr>
            <a:r>
              <a:rPr lang="en-US" sz="2400" u="sng">
                <a:latin typeface="Arial Black"/>
                <a:ea typeface="Arial Black"/>
                <a:cs typeface="Arial Black"/>
                <a:sym typeface="Arial Black"/>
              </a:rPr>
              <a:t>STEPS FOR BOTH ANALYSIS AND PREDICTION - PIPELINE</a:t>
            </a:r>
            <a:endParaRPr/>
          </a:p>
        </p:txBody>
      </p:sp>
      <p:sp>
        <p:nvSpPr>
          <p:cNvPr id="443" name="Google Shape;443;p36"/>
          <p:cNvSpPr txBox="1"/>
          <p:nvPr/>
        </p:nvSpPr>
        <p:spPr>
          <a:xfrm>
            <a:off x="798988" y="1120676"/>
            <a:ext cx="10804125" cy="461664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Importing the Nvidia Stock Market dataset.</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Importing the necessary libraries for analysis and forecasting.</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Checking out the null values of the dataset.</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Plotting the various visuals of the features in dataset and showing their comparison over the years.</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Checking the model for stationary through a certain test.</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Applying Seasonal Decomposing method to separate trend and stationarity.</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Then followed by Detrending a time series data.</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Successively followed by a Deaseasonalizing time series data.</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Calculating and plotting the rolling average.</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 Now splitting the data into test and train set for model creation.</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 Calling the auto_arima function to set up the best ARIMA model with parameters p,d,q.</a:t>
            </a:r>
            <a:endParaRPr/>
          </a:p>
          <a:p>
            <a:pPr indent="-342900" lvl="0" marL="342900" marR="0" rtl="0" algn="l">
              <a:spcBef>
                <a:spcPts val="0"/>
              </a:spcBef>
              <a:spcAft>
                <a:spcPts val="0"/>
              </a:spcAft>
              <a:buClr>
                <a:schemeClr val="lt1"/>
              </a:buClr>
              <a:buSzPts val="2000"/>
              <a:buFont typeface="Calibri"/>
              <a:buAutoNum type="arabicParenR"/>
            </a:pPr>
            <a:r>
              <a:rPr lang="en-US" sz="2000">
                <a:solidFill>
                  <a:schemeClr val="lt1"/>
                </a:solidFill>
                <a:latin typeface="Times New Roman"/>
                <a:ea typeface="Times New Roman"/>
                <a:cs typeface="Times New Roman"/>
                <a:sym typeface="Times New Roman"/>
              </a:rPr>
              <a:t> Finally , using the data for forecasting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1103591" y="-232292"/>
            <a:ext cx="8825659" cy="15447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Calibri"/>
              <a:buNone/>
            </a:pPr>
            <a:r>
              <a:rPr b="1" lang="en-US" sz="4000" u="sng"/>
              <a:t>NVIDIA DATASET</a:t>
            </a:r>
            <a:endParaRPr/>
          </a:p>
        </p:txBody>
      </p:sp>
      <p:pic>
        <p:nvPicPr>
          <p:cNvPr id="449" name="Google Shape;449;p37"/>
          <p:cNvPicPr preferRelativeResize="0"/>
          <p:nvPr/>
        </p:nvPicPr>
        <p:blipFill rotWithShape="1">
          <a:blip r:embed="rId3">
            <a:alphaModFix/>
          </a:blip>
          <a:srcRect b="0" l="0" r="0" t="0"/>
          <a:stretch/>
        </p:blipFill>
        <p:spPr>
          <a:xfrm>
            <a:off x="1103591" y="1239920"/>
            <a:ext cx="8245743" cy="380703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50" name="Google Shape;450;p37"/>
          <p:cNvSpPr txBox="1"/>
          <p:nvPr/>
        </p:nvSpPr>
        <p:spPr>
          <a:xfrm>
            <a:off x="3320249" y="5282214"/>
            <a:ext cx="7341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 glimpse of our NVDA dataset.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nvSpPr>
        <p:spPr>
          <a:xfrm>
            <a:off x="170384" y="1261375"/>
            <a:ext cx="6487868" cy="2737279"/>
          </a:xfrm>
          <a:prstGeom prst="rect">
            <a:avLst/>
          </a:prstGeom>
          <a:noFill/>
          <a:ln>
            <a:noFill/>
          </a:ln>
        </p:spPr>
        <p:txBody>
          <a:bodyPr anchorCtr="0" anchor="t" bIns="45700" lIns="91425" spcFirstLastPara="1" rIns="91425" wrap="square" tIns="45700">
            <a:normAutofit fontScale="85000" lnSpcReduction="10000"/>
          </a:bodyPr>
          <a:lstStyle/>
          <a:p>
            <a:pPr indent="-285750" lvl="0" marL="285750" marR="0" rtl="0" algn="just">
              <a:spcBef>
                <a:spcPts val="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HIGH🡪</a:t>
            </a:r>
            <a:r>
              <a:rPr lang="en-US" sz="1800" cap="none">
                <a:solidFill>
                  <a:schemeClr val="lt1"/>
                </a:solidFill>
                <a:latin typeface="Times New Roman"/>
                <a:ea typeface="Times New Roman"/>
                <a:cs typeface="Times New Roman"/>
                <a:sym typeface="Times New Roman"/>
              </a:rPr>
              <a:t> It show the high price a stock attained for a particular period of time.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LOW🡪</a:t>
            </a:r>
            <a:r>
              <a:rPr lang="en-US" sz="1800" cap="none">
                <a:solidFill>
                  <a:schemeClr val="lt1"/>
                </a:solidFill>
                <a:latin typeface="Times New Roman"/>
                <a:ea typeface="Times New Roman"/>
                <a:cs typeface="Times New Roman"/>
                <a:sym typeface="Times New Roman"/>
              </a:rPr>
              <a:t> It show the low price a stock attained for a particular period of time.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b="1" lang="en-US" sz="1800" cap="none">
                <a:solidFill>
                  <a:schemeClr val="lt1"/>
                </a:solidFill>
                <a:latin typeface="Calibri"/>
                <a:ea typeface="Calibri"/>
                <a:cs typeface="Calibri"/>
                <a:sym typeface="Calibri"/>
              </a:rPr>
              <a:t>CLOSE🡪</a:t>
            </a:r>
            <a:r>
              <a:rPr b="1" lang="en-US" sz="1800" cap="none">
                <a:solidFill>
                  <a:schemeClr val="lt1"/>
                </a:solidFill>
                <a:latin typeface="Times New Roman"/>
                <a:ea typeface="Times New Roman"/>
                <a:cs typeface="Times New Roman"/>
                <a:sym typeface="Times New Roman"/>
              </a:rPr>
              <a:t> It</a:t>
            </a:r>
            <a:r>
              <a:rPr b="1" lang="en-US" sz="1800" cap="none">
                <a:solidFill>
                  <a:schemeClr val="lt1"/>
                </a:solidFill>
                <a:latin typeface="Calibri"/>
                <a:ea typeface="Calibri"/>
                <a:cs typeface="Calibri"/>
                <a:sym typeface="Calibri"/>
              </a:rPr>
              <a:t> </a:t>
            </a:r>
            <a:r>
              <a:rPr b="1" lang="en-US" sz="1800" cap="none">
                <a:solidFill>
                  <a:schemeClr val="lt1"/>
                </a:solidFill>
                <a:latin typeface="Times New Roman"/>
                <a:ea typeface="Times New Roman"/>
                <a:cs typeface="Times New Roman"/>
                <a:sym typeface="Times New Roman"/>
              </a:rPr>
              <a:t>show the closing prices of the stock for the same period. </a:t>
            </a:r>
            <a:endParaRPr b="1"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OPEN🡪</a:t>
            </a:r>
            <a:r>
              <a:rPr lang="en-US" sz="1800" cap="none">
                <a:solidFill>
                  <a:schemeClr val="lt1"/>
                </a:solidFill>
                <a:latin typeface="Times New Roman"/>
                <a:ea typeface="Times New Roman"/>
                <a:cs typeface="Times New Roman"/>
                <a:sym typeface="Times New Roman"/>
              </a:rPr>
              <a:t> It show the opening prices of the stock for the same period.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VOLUME🡪 </a:t>
            </a:r>
            <a:r>
              <a:rPr lang="en-US" sz="1800" cap="none">
                <a:solidFill>
                  <a:schemeClr val="lt1"/>
                </a:solidFill>
                <a:latin typeface="Arial"/>
                <a:ea typeface="Arial"/>
                <a:cs typeface="Arial"/>
                <a:sym typeface="Arial"/>
              </a:rPr>
              <a:t>The total amount of a security that changes hands over a given period of time.</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ADJ-CLOSE🡪</a:t>
            </a:r>
            <a:r>
              <a:rPr lang="en-US" sz="1800" cap="none">
                <a:solidFill>
                  <a:schemeClr val="lt1"/>
                </a:solidFill>
                <a:latin typeface="Times New Roman"/>
                <a:ea typeface="Times New Roman"/>
                <a:cs typeface="Times New Roman"/>
                <a:sym typeface="Times New Roman"/>
              </a:rPr>
              <a:t>It amends a stock's closing price to reflect that stock's value after accounting for any corporate actions and often used when examining historical returns or doing a detailed analysis of past performance.</a:t>
            </a:r>
            <a:endParaRPr/>
          </a:p>
          <a:p>
            <a:pPr indent="-188595" lvl="0" marL="285750" marR="0" rtl="0" algn="l">
              <a:spcBef>
                <a:spcPts val="1000"/>
              </a:spcBef>
              <a:spcAft>
                <a:spcPts val="0"/>
              </a:spcAft>
              <a:buClr>
                <a:schemeClr val="lt1"/>
              </a:buClr>
              <a:buSzPct val="100000"/>
              <a:buFont typeface="Arial"/>
              <a:buNone/>
            </a:pPr>
            <a:r>
              <a:t/>
            </a:r>
            <a:endParaRPr sz="1800" cap="none">
              <a:solidFill>
                <a:schemeClr val="lt1"/>
              </a:solidFill>
              <a:latin typeface="Calibri"/>
              <a:ea typeface="Calibri"/>
              <a:cs typeface="Calibri"/>
              <a:sym typeface="Calibri"/>
            </a:endParaRPr>
          </a:p>
        </p:txBody>
      </p:sp>
      <p:sp>
        <p:nvSpPr>
          <p:cNvPr id="456" name="Google Shape;456;p38"/>
          <p:cNvSpPr/>
          <p:nvPr/>
        </p:nvSpPr>
        <p:spPr>
          <a:xfrm>
            <a:off x="7137646" y="1547312"/>
            <a:ext cx="4811697" cy="4902684"/>
          </a:xfrm>
          <a:prstGeom prst="roundRect">
            <a:avLst>
              <a:gd fmla="val 16667" name="adj"/>
            </a:avLst>
          </a:prstGeom>
          <a:solidFill>
            <a:schemeClr val="accent6"/>
          </a:solidFill>
          <a:ln cap="rnd"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accent4"/>
                </a:solidFill>
                <a:latin typeface="Aharoni"/>
                <a:ea typeface="Aharoni"/>
                <a:cs typeface="Aharoni"/>
                <a:sym typeface="Aharoni"/>
              </a:rPr>
              <a:t>A</a:t>
            </a:r>
            <a:r>
              <a:rPr b="1" i="0" lang="en-US" sz="1800">
                <a:solidFill>
                  <a:schemeClr val="accent4"/>
                </a:solidFill>
                <a:latin typeface="Aharoni"/>
                <a:ea typeface="Aharoni"/>
                <a:cs typeface="Aharoni"/>
                <a:sym typeface="Aharoni"/>
              </a:rPr>
              <a:t> stock’s closing price determines how a share performs during the day.</a:t>
            </a:r>
            <a:endParaRPr/>
          </a:p>
          <a:p>
            <a:pPr indent="0" lvl="0" marL="0" marR="0" rtl="0" algn="l">
              <a:spcBef>
                <a:spcPts val="0"/>
              </a:spcBef>
              <a:spcAft>
                <a:spcPts val="0"/>
              </a:spcAft>
              <a:buNone/>
            </a:pPr>
            <a:r>
              <a:rPr b="1" i="0" lang="en-US" sz="1800">
                <a:solidFill>
                  <a:schemeClr val="accent4"/>
                </a:solidFill>
                <a:latin typeface="Aharoni"/>
                <a:ea typeface="Aharoni"/>
                <a:cs typeface="Aharoni"/>
                <a:sym typeface="Aharoni"/>
              </a:rPr>
              <a:t>The close price is considered the reference point for any time frame. It’s the price traders agreed on after all the action throughout the day. When researching historical stock price data, one uses the closing price as the standard measure of the stock’s value as of a specific date</a:t>
            </a:r>
            <a:r>
              <a:rPr b="1" lang="en-US" sz="1800">
                <a:solidFill>
                  <a:schemeClr val="accent4"/>
                </a:solidFill>
                <a:latin typeface="Aharoni"/>
                <a:ea typeface="Aharoni"/>
                <a:cs typeface="Aharoni"/>
                <a:sym typeface="Aharoni"/>
              </a:rPr>
              <a:t>.</a:t>
            </a:r>
            <a:endParaRPr/>
          </a:p>
        </p:txBody>
      </p:sp>
      <p:sp>
        <p:nvSpPr>
          <p:cNvPr id="457" name="Google Shape;457;p38"/>
          <p:cNvSpPr txBox="1"/>
          <p:nvPr/>
        </p:nvSpPr>
        <p:spPr>
          <a:xfrm>
            <a:off x="1757778" y="408004"/>
            <a:ext cx="822072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u="sng">
                <a:solidFill>
                  <a:schemeClr val="lt1"/>
                </a:solidFill>
                <a:latin typeface="Calibri"/>
                <a:ea typeface="Calibri"/>
                <a:cs typeface="Calibri"/>
                <a:sym typeface="Calibri"/>
              </a:rPr>
              <a:t>NVIDIA DATASET INFORMATION</a:t>
            </a:r>
            <a:endParaRPr sz="4400">
              <a:solidFill>
                <a:schemeClr val="lt1"/>
              </a:solidFill>
              <a:latin typeface="Calibri"/>
              <a:ea typeface="Calibri"/>
              <a:cs typeface="Calibri"/>
              <a:sym typeface="Calibri"/>
            </a:endParaRPr>
          </a:p>
        </p:txBody>
      </p:sp>
      <p:sp>
        <p:nvSpPr>
          <p:cNvPr id="458" name="Google Shape;458;p38"/>
          <p:cNvSpPr/>
          <p:nvPr/>
        </p:nvSpPr>
        <p:spPr>
          <a:xfrm>
            <a:off x="1526959" y="4074850"/>
            <a:ext cx="4705165" cy="2375146"/>
          </a:xfrm>
          <a:prstGeom prst="ellipse">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We will be using this closing price for all of our analysis , forecasting and prediction.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9"/>
          <p:cNvSpPr txBox="1"/>
          <p:nvPr>
            <p:ph type="title"/>
          </p:nvPr>
        </p:nvSpPr>
        <p:spPr>
          <a:xfrm>
            <a:off x="552636"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400"/>
              <a:buFont typeface="Arial Black"/>
              <a:buNone/>
            </a:pPr>
            <a:r>
              <a:rPr lang="en-US" sz="2400" u="sng">
                <a:latin typeface="Arial Black"/>
                <a:ea typeface="Arial Black"/>
                <a:cs typeface="Arial Black"/>
                <a:sym typeface="Arial Black"/>
              </a:rPr>
              <a:t>GRAPHICAL VISUAL 1---OPEN VS CLOSE AND LOW VS HIGH</a:t>
            </a:r>
            <a:endParaRPr/>
          </a:p>
        </p:txBody>
      </p:sp>
      <p:pic>
        <p:nvPicPr>
          <p:cNvPr id="464" name="Google Shape;464;p39"/>
          <p:cNvPicPr preferRelativeResize="0"/>
          <p:nvPr>
            <p:ph idx="1" type="body"/>
          </p:nvPr>
        </p:nvPicPr>
        <p:blipFill rotWithShape="1">
          <a:blip r:embed="rId3">
            <a:alphaModFix/>
          </a:blip>
          <a:srcRect b="0" l="0" r="0" t="0"/>
          <a:stretch/>
        </p:blipFill>
        <p:spPr>
          <a:xfrm>
            <a:off x="459680" y="1258855"/>
            <a:ext cx="10513120" cy="4857860"/>
          </a:xfrm>
          <a:prstGeom prst="rect">
            <a:avLst/>
          </a:prstGeom>
          <a:noFill/>
          <a:ln>
            <a:noFill/>
          </a:ln>
          <a:effectLst>
            <a:outerShdw blurRad="63500" rotWithShape="0" algn="ctr" dir="5400000" dist="50800">
              <a:srgbClr val="000000">
                <a:alpha val="98823"/>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0"/>
          <p:cNvSpPr txBox="1"/>
          <p:nvPr>
            <p:ph type="title"/>
          </p:nvPr>
        </p:nvSpPr>
        <p:spPr>
          <a:xfrm>
            <a:off x="1702554" y="-420375"/>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000"/>
              <a:buFont typeface="Arial Black"/>
              <a:buNone/>
            </a:pPr>
            <a:r>
              <a:rPr lang="en-US" sz="2000" u="sng">
                <a:latin typeface="Arial Black"/>
                <a:ea typeface="Arial Black"/>
                <a:cs typeface="Arial Black"/>
                <a:sym typeface="Arial Black"/>
              </a:rPr>
              <a:t>GRAPHICAL VISUAL 2---COMPLETE DASHBOARD</a:t>
            </a:r>
            <a:endParaRPr sz="2000">
              <a:latin typeface="Arial Black"/>
              <a:ea typeface="Arial Black"/>
              <a:cs typeface="Arial Black"/>
              <a:sym typeface="Arial Black"/>
            </a:endParaRPr>
          </a:p>
        </p:txBody>
      </p:sp>
      <p:pic>
        <p:nvPicPr>
          <p:cNvPr id="470" name="Google Shape;470;p40"/>
          <p:cNvPicPr preferRelativeResize="0"/>
          <p:nvPr/>
        </p:nvPicPr>
        <p:blipFill rotWithShape="1">
          <a:blip r:embed="rId3">
            <a:alphaModFix/>
          </a:blip>
          <a:srcRect b="0" l="0" r="0" t="0"/>
          <a:stretch/>
        </p:blipFill>
        <p:spPr>
          <a:xfrm>
            <a:off x="1118587" y="590272"/>
            <a:ext cx="8726749" cy="4894811"/>
          </a:xfrm>
          <a:prstGeom prst="rect">
            <a:avLst/>
          </a:prstGeom>
          <a:noFill/>
          <a:ln>
            <a:noFill/>
          </a:ln>
          <a:effectLst>
            <a:outerShdw blurRad="292100" rotWithShape="0" algn="tl" dir="2700000" dist="139700">
              <a:srgbClr val="333333">
                <a:alpha val="64705"/>
              </a:srgbClr>
            </a:outerShdw>
          </a:effectLst>
        </p:spPr>
      </p:pic>
      <p:sp>
        <p:nvSpPr>
          <p:cNvPr id="471" name="Google Shape;471;p40"/>
          <p:cNvSpPr txBox="1"/>
          <p:nvPr/>
        </p:nvSpPr>
        <p:spPr>
          <a:xfrm>
            <a:off x="2672179" y="5557422"/>
            <a:ext cx="973880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 complete dashboard showing all the components of a stock market until March 2022.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From the visuals we can easily detect and say that there has been an growth among all the components and there by showing an increasing rate of trend.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txBox="1"/>
          <p:nvPr/>
        </p:nvSpPr>
        <p:spPr>
          <a:xfrm>
            <a:off x="211999" y="366983"/>
            <a:ext cx="911736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Black"/>
                <a:ea typeface="Arial Black"/>
                <a:cs typeface="Arial Black"/>
                <a:sym typeface="Arial Black"/>
              </a:rPr>
              <a:t>        </a:t>
            </a:r>
            <a:r>
              <a:rPr b="1" lang="en-US" sz="4400" u="sng">
                <a:solidFill>
                  <a:schemeClr val="lt1"/>
                </a:solidFill>
                <a:latin typeface="Calibri"/>
                <a:ea typeface="Calibri"/>
                <a:cs typeface="Calibri"/>
                <a:sym typeface="Calibri"/>
              </a:rPr>
              <a:t>CONTENTS</a:t>
            </a:r>
            <a:endParaRPr/>
          </a:p>
          <a:p>
            <a:pPr indent="0" lvl="0" marL="0" marR="0" rtl="0" algn="l">
              <a:spcBef>
                <a:spcPts val="0"/>
              </a:spcBef>
              <a:spcAft>
                <a:spcPts val="0"/>
              </a:spcAft>
              <a:buNone/>
            </a:pPr>
            <a:r>
              <a:t/>
            </a:r>
            <a:endParaRPr sz="3600">
              <a:solidFill>
                <a:schemeClr val="lt1"/>
              </a:solidFill>
              <a:latin typeface="Calibri"/>
              <a:ea typeface="Calibri"/>
              <a:cs typeface="Calibri"/>
              <a:sym typeface="Calibri"/>
            </a:endParaRPr>
          </a:p>
        </p:txBody>
      </p:sp>
      <p:sp>
        <p:nvSpPr>
          <p:cNvPr id="179" name="Google Shape;179;p5"/>
          <p:cNvSpPr/>
          <p:nvPr/>
        </p:nvSpPr>
        <p:spPr>
          <a:xfrm>
            <a:off x="532660" y="1171852"/>
            <a:ext cx="3915053" cy="4958178"/>
          </a:xfrm>
          <a:prstGeom prst="roundRect">
            <a:avLst>
              <a:gd fmla="val 16667" name="adj"/>
            </a:avLst>
          </a:prstGeom>
          <a:gradFill>
            <a:gsLst>
              <a:gs pos="0">
                <a:srgbClr val="F7D1C5"/>
              </a:gs>
              <a:gs pos="100000">
                <a:srgbClr val="F1A58B">
                  <a:alpha val="73725"/>
                </a:srgbClr>
              </a:gs>
            </a:gsLst>
            <a:lin ang="5400000" scaled="0"/>
          </a:gradFill>
          <a:ln cap="rnd"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Rounded"/>
                <a:ea typeface="Arial Rounded"/>
                <a:cs typeface="Arial Rounded"/>
                <a:sym typeface="Arial Rounded"/>
              </a:rPr>
              <a:t>LINEAR REGRESSION</a:t>
            </a:r>
            <a:endParaRPr/>
          </a:p>
        </p:txBody>
      </p:sp>
      <p:sp>
        <p:nvSpPr>
          <p:cNvPr id="180" name="Google Shape;180;p5"/>
          <p:cNvSpPr/>
          <p:nvPr/>
        </p:nvSpPr>
        <p:spPr>
          <a:xfrm>
            <a:off x="6690063" y="1171852"/>
            <a:ext cx="3915053" cy="4958178"/>
          </a:xfrm>
          <a:prstGeom prst="roundRect">
            <a:avLst>
              <a:gd fmla="val 16667" name="adj"/>
            </a:avLst>
          </a:prstGeom>
          <a:gradFill>
            <a:gsLst>
              <a:gs pos="0">
                <a:srgbClr val="F7D1C5"/>
              </a:gs>
              <a:gs pos="100000">
                <a:srgbClr val="F1A58B">
                  <a:alpha val="73725"/>
                </a:srgbClr>
              </a:gs>
            </a:gsLst>
            <a:lin ang="5400000" scaled="0"/>
          </a:gradFill>
          <a:ln cap="rnd"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Rounded"/>
                <a:ea typeface="Arial Rounded"/>
                <a:cs typeface="Arial Rounded"/>
                <a:sym typeface="Arial Rounded"/>
              </a:rPr>
              <a:t>TIME SERIES ANALYSIS AND FORECASTING</a:t>
            </a:r>
            <a:endParaRPr/>
          </a:p>
        </p:txBody>
      </p:sp>
      <p:sp>
        <p:nvSpPr>
          <p:cNvPr id="181" name="Google Shape;181;p5"/>
          <p:cNvSpPr/>
          <p:nvPr/>
        </p:nvSpPr>
        <p:spPr>
          <a:xfrm>
            <a:off x="5231536" y="1171852"/>
            <a:ext cx="674703" cy="1599869"/>
          </a:xfrm>
          <a:prstGeom prst="down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5"/>
          <p:cNvSpPr/>
          <p:nvPr/>
        </p:nvSpPr>
        <p:spPr>
          <a:xfrm rot="10800000">
            <a:off x="4447713" y="2618913"/>
            <a:ext cx="967666" cy="470516"/>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5"/>
          <p:cNvSpPr/>
          <p:nvPr/>
        </p:nvSpPr>
        <p:spPr>
          <a:xfrm>
            <a:off x="5702051" y="2618914"/>
            <a:ext cx="967667" cy="470516"/>
          </a:xfrm>
          <a:prstGeom prst="right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type="title"/>
          </p:nvPr>
        </p:nvSpPr>
        <p:spPr>
          <a:xfrm>
            <a:off x="1729187" y="-65103"/>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3100"/>
              <a:buFont typeface="Arial Black"/>
              <a:buNone/>
            </a:pPr>
            <a:r>
              <a:rPr b="1" i="0" lang="en-US" sz="3100" u="sng">
                <a:solidFill>
                  <a:srgbClr val="D5D5D5"/>
                </a:solidFill>
                <a:latin typeface="Arial Black"/>
                <a:ea typeface="Arial Black"/>
                <a:cs typeface="Arial Black"/>
                <a:sym typeface="Arial Black"/>
              </a:rPr>
              <a:t>TIME SERIES STATIONARY MODEL</a:t>
            </a:r>
            <a:br>
              <a:rPr b="0" i="0" lang="en-US">
                <a:solidFill>
                  <a:srgbClr val="D5D5D5"/>
                </a:solidFill>
                <a:latin typeface="Roboto"/>
                <a:ea typeface="Roboto"/>
                <a:cs typeface="Roboto"/>
                <a:sym typeface="Roboto"/>
              </a:rPr>
            </a:br>
            <a:endParaRPr/>
          </a:p>
        </p:txBody>
      </p:sp>
      <p:sp>
        <p:nvSpPr>
          <p:cNvPr id="477" name="Google Shape;477;p41"/>
          <p:cNvSpPr txBox="1"/>
          <p:nvPr/>
        </p:nvSpPr>
        <p:spPr>
          <a:xfrm>
            <a:off x="1109709" y="1287263"/>
            <a:ext cx="9353104"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Time series data model works on stationary data. The stationarity of data is described by the following three criteria:-</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1) It should have a constant mean (the average value of all the data)</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2) It should have a constant variance (difference of each point value from the mean)</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3) Auto covariance(a relationship between any two values at a certain amount of time) does not depend on the time .</a:t>
            </a:r>
            <a:endParaRPr/>
          </a:p>
          <a:p>
            <a:pPr indent="0" lvl="0" marL="0" marR="0" rtl="0" algn="just">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There are two methods in python to check data stationarity:-</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1) Rolling statistics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2) Augmented Dickey- fuller Test (ADCF)</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1729187" y="-65103"/>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3100"/>
              <a:buFont typeface="Arial Black"/>
              <a:buNone/>
            </a:pPr>
            <a:r>
              <a:rPr b="1" i="0" lang="en-US" sz="3100" u="sng">
                <a:solidFill>
                  <a:srgbClr val="D5D5D5"/>
                </a:solidFill>
                <a:latin typeface="Arial Black"/>
                <a:ea typeface="Arial Black"/>
                <a:cs typeface="Arial Black"/>
                <a:sym typeface="Arial Black"/>
              </a:rPr>
              <a:t>ROLLING STATISTICS / ROLLING MEAN</a:t>
            </a:r>
            <a:br>
              <a:rPr b="0" i="0" lang="en-US">
                <a:solidFill>
                  <a:srgbClr val="D5D5D5"/>
                </a:solidFill>
                <a:latin typeface="Roboto"/>
                <a:ea typeface="Roboto"/>
                <a:cs typeface="Roboto"/>
                <a:sym typeface="Roboto"/>
              </a:rPr>
            </a:br>
            <a:endParaRPr/>
          </a:p>
        </p:txBody>
      </p:sp>
      <p:sp>
        <p:nvSpPr>
          <p:cNvPr id="483" name="Google Shape;483;p42"/>
          <p:cNvSpPr txBox="1"/>
          <p:nvPr/>
        </p:nvSpPr>
        <p:spPr>
          <a:xfrm>
            <a:off x="683626" y="1114018"/>
            <a:ext cx="1036024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Times New Roman"/>
                <a:ea typeface="Times New Roman"/>
                <a:cs typeface="Times New Roman"/>
                <a:sym typeface="Times New Roman"/>
              </a:rPr>
              <a:t>A moving average, also called a rolling or running average or mean , is used to analyze the time-series data by calculating averages of different subsets of the complete dataset. Since it involves taking the average of the dataset over time, it is also called a moving mean (MM) or rolling mean.</a:t>
            </a:r>
            <a:endParaRPr/>
          </a:p>
          <a:p>
            <a:pPr indent="0" lvl="0" marL="0" marR="0" rtl="0" algn="l">
              <a:spcBef>
                <a:spcPts val="0"/>
              </a:spcBef>
              <a:spcAft>
                <a:spcPts val="0"/>
              </a:spcAft>
              <a:buNone/>
            </a:pPr>
            <a:r>
              <a:rPr b="0" i="0" lang="en-US" sz="1800">
                <a:solidFill>
                  <a:schemeClr val="lt1"/>
                </a:solidFill>
                <a:latin typeface="Times New Roman"/>
                <a:ea typeface="Times New Roman"/>
                <a:cs typeface="Times New Roman"/>
                <a:sym typeface="Times New Roman"/>
              </a:rPr>
              <a:t>There are various ways in which the rolling average can be calculated, but one such way is to take a fixed subset from a complete series of numbers. The first moving average is calculated by averaging the first fixed subset of numbers, and then the subset is changed by </a:t>
            </a:r>
            <a:r>
              <a:rPr b="1" i="0" lang="en-US" sz="1800">
                <a:solidFill>
                  <a:schemeClr val="lt1"/>
                </a:solidFill>
                <a:latin typeface="Times New Roman"/>
                <a:ea typeface="Times New Roman"/>
                <a:cs typeface="Times New Roman"/>
                <a:sym typeface="Times New Roman"/>
              </a:rPr>
              <a:t>moving forward</a:t>
            </a:r>
            <a:r>
              <a:rPr b="0" i="0" lang="en-US" sz="1800">
                <a:solidFill>
                  <a:schemeClr val="lt1"/>
                </a:solidFill>
                <a:latin typeface="Times New Roman"/>
                <a:ea typeface="Times New Roman"/>
                <a:cs typeface="Times New Roman"/>
                <a:sym typeface="Times New Roman"/>
              </a:rPr>
              <a:t> to the next fixed subset (including the future value in the subgroup while excluding the previous number from the series).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42"/>
          <p:cNvSpPr txBox="1"/>
          <p:nvPr/>
        </p:nvSpPr>
        <p:spPr>
          <a:xfrm>
            <a:off x="1313895" y="3879542"/>
            <a:ext cx="955237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5D5D5"/>
                </a:solidFill>
                <a:latin typeface="Times New Roman"/>
                <a:ea typeface="Times New Roman"/>
                <a:cs typeface="Times New Roman"/>
                <a:sym typeface="Times New Roman"/>
              </a:rPr>
              <a:t>One of the wats to calculate is w</a:t>
            </a:r>
            <a:r>
              <a:rPr b="0" i="0" lang="en-US" sz="1800">
                <a:solidFill>
                  <a:srgbClr val="D5D5D5"/>
                </a:solidFill>
                <a:latin typeface="Times New Roman"/>
                <a:ea typeface="Times New Roman"/>
                <a:cs typeface="Times New Roman"/>
                <a:sym typeface="Times New Roman"/>
              </a:rPr>
              <a:t>e start by taking a log of the series to reduce the magnitude of the values and reduce the rising trend in the series. Then after getting the log of the series, we find the rolling average of the series. A rolling average is calculated by taking input for the past TWELVE months and giving a mean consumption value at every point further ahead in series.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1729187" y="-65103"/>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3100"/>
              <a:buFont typeface="Arial Black"/>
              <a:buNone/>
            </a:pPr>
            <a:r>
              <a:rPr b="1" i="0" lang="en-US" sz="3100" u="sng">
                <a:solidFill>
                  <a:srgbClr val="D5D5D5"/>
                </a:solidFill>
                <a:latin typeface="Arial Black"/>
                <a:ea typeface="Arial Black"/>
                <a:cs typeface="Arial Black"/>
                <a:sym typeface="Arial Black"/>
              </a:rPr>
              <a:t>ROLLING STATISTICS / ROLLING MEAN</a:t>
            </a:r>
            <a:br>
              <a:rPr b="0" i="0" lang="en-US">
                <a:solidFill>
                  <a:srgbClr val="D5D5D5"/>
                </a:solidFill>
                <a:latin typeface="Roboto"/>
                <a:ea typeface="Roboto"/>
                <a:cs typeface="Roboto"/>
                <a:sym typeface="Roboto"/>
              </a:rPr>
            </a:br>
            <a:endParaRPr/>
          </a:p>
        </p:txBody>
      </p:sp>
      <p:pic>
        <p:nvPicPr>
          <p:cNvPr id="490" name="Google Shape;490;p43"/>
          <p:cNvPicPr preferRelativeResize="0"/>
          <p:nvPr/>
        </p:nvPicPr>
        <p:blipFill rotWithShape="1">
          <a:blip r:embed="rId3">
            <a:alphaModFix/>
          </a:blip>
          <a:srcRect b="0" l="0" r="0" t="0"/>
          <a:stretch/>
        </p:blipFill>
        <p:spPr>
          <a:xfrm>
            <a:off x="331388" y="1039427"/>
            <a:ext cx="5832528" cy="3869924"/>
          </a:xfrm>
          <a:prstGeom prst="rect">
            <a:avLst/>
          </a:prstGeom>
          <a:noFill/>
          <a:ln>
            <a:noFill/>
          </a:ln>
          <a:effectLst>
            <a:outerShdw blurRad="292100" rotWithShape="0" algn="tl" dir="2700000" dist="139700">
              <a:srgbClr val="333333">
                <a:alpha val="64705"/>
              </a:srgbClr>
            </a:outerShdw>
          </a:effectLst>
        </p:spPr>
      </p:pic>
      <p:sp>
        <p:nvSpPr>
          <p:cNvPr id="491" name="Google Shape;491;p43"/>
          <p:cNvSpPr/>
          <p:nvPr/>
        </p:nvSpPr>
        <p:spPr>
          <a:xfrm>
            <a:off x="6794899" y="906262"/>
            <a:ext cx="5065713" cy="5379128"/>
          </a:xfrm>
          <a:prstGeom prst="roundRect">
            <a:avLst>
              <a:gd fmla="val 16667" name="adj"/>
            </a:avLst>
          </a:prstGeom>
          <a:solidFill>
            <a:schemeClr val="accent2"/>
          </a:solidFill>
          <a:ln cap="rnd" cmpd="sng" w="19050">
            <a:solidFill>
              <a:srgbClr val="5868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600">
                <a:solidFill>
                  <a:schemeClr val="lt1"/>
                </a:solidFill>
                <a:latin typeface="Times New Roman"/>
                <a:ea typeface="Times New Roman"/>
                <a:cs typeface="Times New Roman"/>
                <a:sym typeface="Times New Roman"/>
              </a:rPr>
              <a:t>This method gave a visual representation of the data to define its stationarity. A Moving variance or moving average graph is plot and then it is observed whether it varies with time or not. In this method, a moving window of time is taken (based on our needs, for eg-10, 12, etc.) and then the mean of that time period is calculated as the current value.</a:t>
            </a:r>
            <a:endParaRPr sz="16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600">
                <a:solidFill>
                  <a:schemeClr val="lt1"/>
                </a:solidFill>
                <a:latin typeface="Times New Roman"/>
                <a:ea typeface="Times New Roman"/>
                <a:cs typeface="Times New Roman"/>
                <a:sym typeface="Times New Roman"/>
              </a:rPr>
              <a:t> </a:t>
            </a:r>
            <a:endParaRPr sz="16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600">
                <a:solidFill>
                  <a:schemeClr val="lt1"/>
                </a:solidFill>
                <a:latin typeface="Times New Roman"/>
                <a:ea typeface="Times New Roman"/>
                <a:cs typeface="Times New Roman"/>
                <a:sym typeface="Times New Roman"/>
              </a:rPr>
              <a:t>There are various ways in which the rolling average can be calculated, but one such way is to take a fixed subset from a complete series of numbers. The first moving average is calculated by averaging the first fixed subset of numbers, and then the subset is changed by </a:t>
            </a:r>
            <a:r>
              <a:rPr b="1" lang="en-US" sz="1600">
                <a:solidFill>
                  <a:schemeClr val="lt1"/>
                </a:solidFill>
                <a:latin typeface="Times New Roman"/>
                <a:ea typeface="Times New Roman"/>
                <a:cs typeface="Times New Roman"/>
                <a:sym typeface="Times New Roman"/>
              </a:rPr>
              <a:t>moving forward</a:t>
            </a:r>
            <a:r>
              <a:rPr lang="en-US" sz="1600">
                <a:solidFill>
                  <a:schemeClr val="lt1"/>
                </a:solidFill>
                <a:latin typeface="Times New Roman"/>
                <a:ea typeface="Times New Roman"/>
                <a:cs typeface="Times New Roman"/>
                <a:sym typeface="Times New Roman"/>
              </a:rPr>
              <a:t> to the next fixed subset (including the future value in the subgroup while excluding the previous number from the series).</a:t>
            </a:r>
            <a:endParaRPr sz="16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4"/>
          <p:cNvSpPr txBox="1"/>
          <p:nvPr>
            <p:ph type="title"/>
          </p:nvPr>
        </p:nvSpPr>
        <p:spPr>
          <a:xfrm>
            <a:off x="1431525"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ADF (AUGMENTED DICKEY-FULLER) TEST</a:t>
            </a:r>
            <a:br>
              <a:rPr b="0" i="0" lang="en-US">
                <a:solidFill>
                  <a:srgbClr val="D5D5D5"/>
                </a:solidFill>
                <a:latin typeface="Roboto"/>
                <a:ea typeface="Roboto"/>
                <a:cs typeface="Roboto"/>
                <a:sym typeface="Roboto"/>
              </a:rPr>
            </a:br>
            <a:endParaRPr/>
          </a:p>
        </p:txBody>
      </p:sp>
      <p:pic>
        <p:nvPicPr>
          <p:cNvPr id="497" name="Google Shape;497;p44"/>
          <p:cNvPicPr preferRelativeResize="0"/>
          <p:nvPr>
            <p:ph idx="1" type="body"/>
          </p:nvPr>
        </p:nvPicPr>
        <p:blipFill rotWithShape="1">
          <a:blip r:embed="rId3">
            <a:alphaModFix/>
          </a:blip>
          <a:srcRect b="0" l="0" r="0" t="0"/>
          <a:stretch/>
        </p:blipFill>
        <p:spPr>
          <a:xfrm>
            <a:off x="278106" y="1392662"/>
            <a:ext cx="4106863" cy="4493355"/>
          </a:xfrm>
          <a:prstGeom prst="rect">
            <a:avLst/>
          </a:prstGeom>
          <a:noFill/>
          <a:ln>
            <a:noFill/>
          </a:ln>
        </p:spPr>
      </p:pic>
      <p:sp>
        <p:nvSpPr>
          <p:cNvPr id="498" name="Google Shape;498;p44"/>
          <p:cNvSpPr txBox="1"/>
          <p:nvPr/>
        </p:nvSpPr>
        <p:spPr>
          <a:xfrm>
            <a:off x="5149048" y="1166842"/>
            <a:ext cx="649845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F2F2F2"/>
                </a:solidFill>
                <a:latin typeface="Times New Roman"/>
                <a:ea typeface="Times New Roman"/>
                <a:cs typeface="Times New Roman"/>
                <a:sym typeface="Times New Roman"/>
              </a:rPr>
              <a:t>The DickeyFuller test is one of the most popular statistical tests. It can be used to determine the presence of unit root in the series.</a:t>
            </a:r>
            <a:endParaRPr/>
          </a:p>
          <a:p>
            <a:pPr indent="0" lvl="0" marL="0" marR="0" rtl="0" algn="l">
              <a:spcBef>
                <a:spcPts val="0"/>
              </a:spcBef>
              <a:spcAft>
                <a:spcPts val="0"/>
              </a:spcAft>
              <a:buNone/>
            </a:pPr>
            <a:r>
              <a:t/>
            </a:r>
            <a:endParaRPr b="0" sz="1800">
              <a:solidFill>
                <a:srgbClr val="F2F2F2"/>
              </a:solidFill>
              <a:latin typeface="Times New Roman"/>
              <a:ea typeface="Times New Roman"/>
              <a:cs typeface="Times New Roman"/>
              <a:sym typeface="Times New Roman"/>
            </a:endParaRPr>
          </a:p>
          <a:p>
            <a:pPr indent="0" lvl="0" marL="0" marR="0" rtl="0" algn="l">
              <a:spcBef>
                <a:spcPts val="0"/>
              </a:spcBef>
              <a:spcAft>
                <a:spcPts val="0"/>
              </a:spcAft>
              <a:buNone/>
            </a:pPr>
            <a:r>
              <a:rPr b="0" lang="en-US" sz="1800">
                <a:solidFill>
                  <a:srgbClr val="F2F2F2"/>
                </a:solidFill>
                <a:latin typeface="Times New Roman"/>
                <a:ea typeface="Times New Roman"/>
                <a:cs typeface="Times New Roman"/>
                <a:sym typeface="Times New Roman"/>
              </a:rPr>
              <a:t>So it help us understand if the series is stationary or not.</a:t>
            </a:r>
            <a:endParaRPr/>
          </a:p>
          <a:p>
            <a:pPr indent="0" lvl="0" marL="0" marR="0" rtl="0" algn="l">
              <a:spcBef>
                <a:spcPts val="0"/>
              </a:spcBef>
              <a:spcAft>
                <a:spcPts val="0"/>
              </a:spcAft>
              <a:buNone/>
            </a:pPr>
            <a:br>
              <a:rPr b="0" lang="en-US" sz="1800">
                <a:solidFill>
                  <a:srgbClr val="F2F2F2"/>
                </a:solidFill>
                <a:latin typeface="Times New Roman"/>
                <a:ea typeface="Times New Roman"/>
                <a:cs typeface="Times New Roman"/>
                <a:sym typeface="Times New Roman"/>
              </a:rPr>
            </a:br>
            <a:r>
              <a:rPr b="0" lang="en-US" sz="1800">
                <a:solidFill>
                  <a:srgbClr val="F2F2F2"/>
                </a:solidFill>
                <a:latin typeface="Times New Roman"/>
                <a:ea typeface="Times New Roman"/>
                <a:cs typeface="Times New Roman"/>
                <a:sym typeface="Times New Roman"/>
              </a:rPr>
              <a:t>The null and alternate hypothesis of this test is:</a:t>
            </a:r>
            <a:endParaRPr/>
          </a:p>
          <a:p>
            <a:pPr indent="0" lvl="0" marL="0" marR="0" rtl="0" algn="l">
              <a:spcBef>
                <a:spcPts val="0"/>
              </a:spcBef>
              <a:spcAft>
                <a:spcPts val="0"/>
              </a:spcAft>
              <a:buNone/>
            </a:pPr>
            <a:r>
              <a:t/>
            </a:r>
            <a:endParaRPr sz="1800">
              <a:solidFill>
                <a:srgbClr val="F2F2F2"/>
              </a:solidFill>
              <a:latin typeface="Times New Roman"/>
              <a:ea typeface="Times New Roman"/>
              <a:cs typeface="Times New Roman"/>
              <a:sym typeface="Times New Roman"/>
            </a:endParaRPr>
          </a:p>
          <a:p>
            <a:pPr indent="-285750" lvl="0" marL="285750" marR="0" rtl="0" algn="l">
              <a:spcBef>
                <a:spcPts val="0"/>
              </a:spcBef>
              <a:spcAft>
                <a:spcPts val="0"/>
              </a:spcAft>
              <a:buClr>
                <a:srgbClr val="F2F2F2"/>
              </a:buClr>
              <a:buSzPts val="1800"/>
              <a:buFont typeface="Arial"/>
              <a:buChar char="•"/>
            </a:pPr>
            <a:r>
              <a:rPr b="0" lang="en-US" sz="1800">
                <a:solidFill>
                  <a:srgbClr val="F2F2F2"/>
                </a:solidFill>
                <a:latin typeface="Times New Roman"/>
                <a:ea typeface="Times New Roman"/>
                <a:cs typeface="Times New Roman"/>
                <a:sym typeface="Times New Roman"/>
              </a:rPr>
              <a:t>(*)Null Hypothesis: The series has a unit root (value of a =1)</a:t>
            </a:r>
            <a:endParaRPr/>
          </a:p>
          <a:p>
            <a:pPr indent="-285750" lvl="0" marL="285750" marR="0" rtl="0" algn="l">
              <a:spcBef>
                <a:spcPts val="0"/>
              </a:spcBef>
              <a:spcAft>
                <a:spcPts val="0"/>
              </a:spcAft>
              <a:buClr>
                <a:srgbClr val="F2F2F2"/>
              </a:buClr>
              <a:buSzPts val="1800"/>
              <a:buFont typeface="Arial"/>
              <a:buChar char="•"/>
            </a:pPr>
            <a:r>
              <a:rPr b="0" lang="en-US" sz="1800">
                <a:solidFill>
                  <a:srgbClr val="F2F2F2"/>
                </a:solidFill>
                <a:latin typeface="Times New Roman"/>
                <a:ea typeface="Times New Roman"/>
                <a:cs typeface="Times New Roman"/>
                <a:sym typeface="Times New Roman"/>
              </a:rPr>
              <a:t>(*)Alternate Hypothesis: The series has no unit root.</a:t>
            </a:r>
            <a:endParaRPr/>
          </a:p>
          <a:p>
            <a:pPr indent="0" lvl="0" marL="0" marR="0" rtl="0" algn="l">
              <a:spcBef>
                <a:spcPts val="0"/>
              </a:spcBef>
              <a:spcAft>
                <a:spcPts val="0"/>
              </a:spcAft>
              <a:buNone/>
            </a:pPr>
            <a:br>
              <a:rPr b="0" lang="en-US" sz="1800">
                <a:solidFill>
                  <a:srgbClr val="F2F2F2"/>
                </a:solidFill>
                <a:latin typeface="Times New Roman"/>
                <a:ea typeface="Times New Roman"/>
                <a:cs typeface="Times New Roman"/>
                <a:sym typeface="Times New Roman"/>
              </a:rPr>
            </a:br>
            <a:r>
              <a:rPr b="0" lang="en-US" sz="1800">
                <a:solidFill>
                  <a:srgbClr val="F2F2F2"/>
                </a:solidFill>
                <a:latin typeface="Times New Roman"/>
                <a:ea typeface="Times New Roman"/>
                <a:cs typeface="Times New Roman"/>
                <a:sym typeface="Times New Roman"/>
              </a:rPr>
              <a:t> If we fail to reject the null hypothesis, we can say that the series is  nonstationary. This means that the series can be linear or difference stationary.</a:t>
            </a:r>
            <a:endParaRPr/>
          </a:p>
          <a:p>
            <a:pPr indent="0" lvl="0" marL="0" marR="0" rtl="0" algn="l">
              <a:spcBef>
                <a:spcPts val="0"/>
              </a:spcBef>
              <a:spcAft>
                <a:spcPts val="0"/>
              </a:spcAft>
              <a:buNone/>
            </a:pPr>
            <a:r>
              <a:rPr b="0" lang="en-US" sz="1800">
                <a:solidFill>
                  <a:srgbClr val="F2F2F2"/>
                </a:solidFill>
                <a:latin typeface="Times New Roman"/>
                <a:ea typeface="Times New Roman"/>
                <a:cs typeface="Times New Roman"/>
                <a:sym typeface="Times New Roman"/>
              </a:rPr>
              <a:t> If both mean and standard deviation are flat lines(constant mean and constant variance), then series becomes stationary.</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5"/>
          <p:cNvSpPr txBox="1"/>
          <p:nvPr>
            <p:ph type="title"/>
          </p:nvPr>
        </p:nvSpPr>
        <p:spPr>
          <a:xfrm>
            <a:off x="1431525"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lang="en-US" sz="2800" u="sng">
                <a:solidFill>
                  <a:srgbClr val="D5D5D5"/>
                </a:solidFill>
                <a:latin typeface="Arial Black"/>
                <a:ea typeface="Arial Black"/>
                <a:cs typeface="Arial Black"/>
                <a:sym typeface="Arial Black"/>
              </a:rPr>
              <a:t>SEPARATION OF TREND AND SEASONALITY</a:t>
            </a:r>
            <a:br>
              <a:rPr b="0" i="0" lang="en-US">
                <a:solidFill>
                  <a:srgbClr val="D5D5D5"/>
                </a:solidFill>
                <a:latin typeface="Roboto"/>
                <a:ea typeface="Roboto"/>
                <a:cs typeface="Roboto"/>
                <a:sym typeface="Roboto"/>
              </a:rPr>
            </a:br>
            <a:endParaRPr/>
          </a:p>
        </p:txBody>
      </p:sp>
      <p:pic>
        <p:nvPicPr>
          <p:cNvPr id="504" name="Google Shape;504;p45"/>
          <p:cNvPicPr preferRelativeResize="0"/>
          <p:nvPr/>
        </p:nvPicPr>
        <p:blipFill rotWithShape="1">
          <a:blip r:embed="rId3">
            <a:alphaModFix/>
          </a:blip>
          <a:srcRect b="0" l="0" r="0" t="0"/>
          <a:stretch/>
        </p:blipFill>
        <p:spPr>
          <a:xfrm>
            <a:off x="8726011" y="1480502"/>
            <a:ext cx="2651463" cy="1948498"/>
          </a:xfrm>
          <a:prstGeom prst="rect">
            <a:avLst/>
          </a:prstGeom>
          <a:noFill/>
          <a:ln>
            <a:noFill/>
          </a:ln>
          <a:effectLst>
            <a:outerShdw blurRad="292100" rotWithShape="0" algn="tl" dir="2700000" dist="139700">
              <a:srgbClr val="333333">
                <a:alpha val="64705"/>
              </a:srgbClr>
            </a:outerShdw>
          </a:effectLst>
        </p:spPr>
      </p:pic>
      <p:pic>
        <p:nvPicPr>
          <p:cNvPr id="505" name="Google Shape;505;p45"/>
          <p:cNvPicPr preferRelativeResize="0"/>
          <p:nvPr/>
        </p:nvPicPr>
        <p:blipFill rotWithShape="1">
          <a:blip r:embed="rId4">
            <a:alphaModFix/>
          </a:blip>
          <a:srcRect b="0" l="0" r="0" t="0"/>
          <a:stretch/>
        </p:blipFill>
        <p:spPr>
          <a:xfrm>
            <a:off x="4196180" y="919044"/>
            <a:ext cx="2651464" cy="1988846"/>
          </a:xfrm>
          <a:prstGeom prst="rect">
            <a:avLst/>
          </a:prstGeom>
          <a:noFill/>
          <a:ln>
            <a:noFill/>
          </a:ln>
          <a:effectLst>
            <a:outerShdw blurRad="292100" rotWithShape="0" algn="tl" dir="2700000" dist="139700">
              <a:srgbClr val="333333">
                <a:alpha val="64705"/>
              </a:srgbClr>
            </a:outerShdw>
          </a:effectLst>
        </p:spPr>
      </p:pic>
      <p:pic>
        <p:nvPicPr>
          <p:cNvPr id="506" name="Google Shape;506;p45"/>
          <p:cNvPicPr preferRelativeResize="0"/>
          <p:nvPr/>
        </p:nvPicPr>
        <p:blipFill rotWithShape="1">
          <a:blip r:embed="rId5">
            <a:alphaModFix/>
          </a:blip>
          <a:srcRect b="0" l="0" r="0" t="0"/>
          <a:stretch/>
        </p:blipFill>
        <p:spPr>
          <a:xfrm>
            <a:off x="242508" y="1819012"/>
            <a:ext cx="2740390" cy="1979616"/>
          </a:xfrm>
          <a:prstGeom prst="rect">
            <a:avLst/>
          </a:prstGeom>
          <a:noFill/>
          <a:ln>
            <a:noFill/>
          </a:ln>
          <a:effectLst>
            <a:outerShdw blurRad="292100" rotWithShape="0" algn="tl" dir="2700000" dist="139700">
              <a:srgbClr val="333333">
                <a:alpha val="64705"/>
              </a:srgbClr>
            </a:outerShdw>
          </a:effectLst>
        </p:spPr>
      </p:pic>
      <p:sp>
        <p:nvSpPr>
          <p:cNvPr id="507" name="Google Shape;507;p45"/>
          <p:cNvSpPr/>
          <p:nvPr/>
        </p:nvSpPr>
        <p:spPr>
          <a:xfrm>
            <a:off x="0" y="4572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45"/>
          <p:cNvSpPr/>
          <p:nvPr/>
        </p:nvSpPr>
        <p:spPr>
          <a:xfrm>
            <a:off x="2766874" y="3293615"/>
            <a:ext cx="6658252" cy="3187084"/>
          </a:xfrm>
          <a:prstGeom prst="ellipse">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600">
                <a:solidFill>
                  <a:schemeClr val="lt1"/>
                </a:solidFill>
                <a:latin typeface="Times New Roman"/>
                <a:ea typeface="Times New Roman"/>
                <a:cs typeface="Times New Roman"/>
                <a:sym typeface="Times New Roman"/>
              </a:rPr>
              <a:t>As we know there are few components of time series , mainly</a:t>
            </a:r>
            <a:endParaRPr sz="16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600">
                <a:solidFill>
                  <a:schemeClr val="lt1"/>
                </a:solidFill>
                <a:latin typeface="Times New Roman"/>
                <a:ea typeface="Times New Roman"/>
                <a:cs typeface="Times New Roman"/>
                <a:sym typeface="Times New Roman"/>
              </a:rPr>
              <a:t> </a:t>
            </a:r>
            <a:endParaRPr sz="16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600"/>
              <a:buFont typeface="Calibri"/>
              <a:buAutoNum type="arabicPeriod"/>
            </a:pPr>
            <a:r>
              <a:rPr b="1" lang="en-US" sz="1600">
                <a:solidFill>
                  <a:schemeClr val="lt1"/>
                </a:solidFill>
                <a:latin typeface="Calibri"/>
                <a:ea typeface="Calibri"/>
                <a:cs typeface="Calibri"/>
                <a:sym typeface="Calibri"/>
              </a:rPr>
              <a:t>Seasonality</a:t>
            </a:r>
            <a:r>
              <a:rPr lang="en-US" sz="1600">
                <a:solidFill>
                  <a:schemeClr val="lt1"/>
                </a:solidFill>
                <a:latin typeface="Times New Roman"/>
                <a:ea typeface="Times New Roman"/>
                <a:cs typeface="Times New Roman"/>
                <a:sym typeface="Times New Roman"/>
              </a:rPr>
              <a:t>: Describes the periodic signal in your time series.</a:t>
            </a:r>
            <a:endParaRPr sz="16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600"/>
              <a:buFont typeface="Calibri"/>
              <a:buAutoNum type="arabicPeriod"/>
            </a:pPr>
            <a:r>
              <a:rPr b="1" lang="en-US" sz="1600">
                <a:solidFill>
                  <a:schemeClr val="lt1"/>
                </a:solidFill>
                <a:latin typeface="Calibri"/>
                <a:ea typeface="Calibri"/>
                <a:cs typeface="Calibri"/>
                <a:sym typeface="Calibri"/>
              </a:rPr>
              <a:t>Trend</a:t>
            </a:r>
            <a:r>
              <a:rPr lang="en-US" sz="1600">
                <a:solidFill>
                  <a:schemeClr val="lt1"/>
                </a:solidFill>
                <a:latin typeface="Times New Roman"/>
                <a:ea typeface="Times New Roman"/>
                <a:cs typeface="Times New Roman"/>
                <a:sym typeface="Times New Roman"/>
              </a:rPr>
              <a:t>: Describes whether the time series is decreasing, constant, or increasing over time.</a:t>
            </a:r>
            <a:endParaRPr sz="16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600"/>
              <a:buFont typeface="Calibri"/>
              <a:buAutoNum type="arabicPeriod"/>
            </a:pPr>
            <a:r>
              <a:rPr b="1" lang="en-US" sz="1600">
                <a:solidFill>
                  <a:schemeClr val="lt1"/>
                </a:solidFill>
                <a:latin typeface="Calibri"/>
                <a:ea typeface="Calibri"/>
                <a:cs typeface="Calibri"/>
                <a:sym typeface="Calibri"/>
              </a:rPr>
              <a:t>Noise / Residual </a:t>
            </a:r>
            <a:r>
              <a:rPr lang="en-US" sz="1600">
                <a:solidFill>
                  <a:schemeClr val="lt1"/>
                </a:solidFill>
                <a:latin typeface="Times New Roman"/>
                <a:ea typeface="Times New Roman"/>
                <a:cs typeface="Times New Roman"/>
                <a:sym typeface="Times New Roman"/>
              </a:rPr>
              <a:t>: Describes what remains behind the separation of seasonality and trend from the time series. </a:t>
            </a:r>
            <a:endParaRPr sz="16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1431525"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lang="en-US" sz="2800" u="sng">
                <a:solidFill>
                  <a:srgbClr val="D5D5D5"/>
                </a:solidFill>
                <a:latin typeface="Arial Black"/>
                <a:ea typeface="Arial Black"/>
                <a:cs typeface="Arial Black"/>
                <a:sym typeface="Arial Black"/>
              </a:rPr>
              <a:t>SEPARATION OF TREND AND SEASONALITY</a:t>
            </a:r>
            <a:br>
              <a:rPr b="0" i="0" lang="en-US">
                <a:solidFill>
                  <a:srgbClr val="D5D5D5"/>
                </a:solidFill>
                <a:latin typeface="Roboto"/>
                <a:ea typeface="Roboto"/>
                <a:cs typeface="Roboto"/>
                <a:sym typeface="Roboto"/>
              </a:rPr>
            </a:br>
            <a:endParaRPr/>
          </a:p>
        </p:txBody>
      </p:sp>
      <p:sp>
        <p:nvSpPr>
          <p:cNvPr id="514" name="Google Shape;514;p46"/>
          <p:cNvSpPr/>
          <p:nvPr/>
        </p:nvSpPr>
        <p:spPr>
          <a:xfrm>
            <a:off x="0" y="4572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46"/>
          <p:cNvSpPr txBox="1"/>
          <p:nvPr/>
        </p:nvSpPr>
        <p:spPr>
          <a:xfrm>
            <a:off x="355107" y="914400"/>
            <a:ext cx="113012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Time series decomposition is a technique that splits a time series into several components, each representing an underlying pattern category, </a:t>
            </a:r>
            <a:r>
              <a:rPr b="1" lang="en-US" sz="1800">
                <a:solidFill>
                  <a:schemeClr val="lt1"/>
                </a:solidFill>
                <a:latin typeface="Times New Roman"/>
                <a:ea typeface="Times New Roman"/>
                <a:cs typeface="Times New Roman"/>
                <a:sym typeface="Times New Roman"/>
              </a:rPr>
              <a:t>trend, seasonality,</a:t>
            </a:r>
            <a:r>
              <a:rPr lang="en-US" sz="1800">
                <a:solidFill>
                  <a:schemeClr val="lt1"/>
                </a:solidFill>
                <a:latin typeface="Times New Roman"/>
                <a:ea typeface="Times New Roman"/>
                <a:cs typeface="Times New Roman"/>
                <a:sym typeface="Times New Roman"/>
              </a:rPr>
              <a:t> and </a:t>
            </a:r>
            <a:r>
              <a:rPr b="1" lang="en-US" sz="1800">
                <a:solidFill>
                  <a:schemeClr val="lt1"/>
                </a:solidFill>
                <a:latin typeface="Times New Roman"/>
                <a:ea typeface="Times New Roman"/>
                <a:cs typeface="Times New Roman"/>
                <a:sym typeface="Times New Roman"/>
              </a:rPr>
              <a:t>noise</a:t>
            </a:r>
            <a:r>
              <a:rPr lang="en-US" sz="1800">
                <a:solidFill>
                  <a:schemeClr val="lt1"/>
                </a:solidFill>
                <a:latin typeface="Times New Roman"/>
                <a:ea typeface="Times New Roman"/>
                <a:cs typeface="Times New Roman"/>
                <a:sym typeface="Times New Roman"/>
              </a:rPr>
              <a:t>. Decomposition provides a useful abstract model for thinking about time series generally and for better understanding problems during time series analysis and forecasting.</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516" name="Google Shape;516;p46"/>
          <p:cNvPicPr preferRelativeResize="0"/>
          <p:nvPr/>
        </p:nvPicPr>
        <p:blipFill rotWithShape="1">
          <a:blip r:embed="rId3">
            <a:alphaModFix/>
          </a:blip>
          <a:srcRect b="0" l="0" r="0" t="0"/>
          <a:stretch/>
        </p:blipFill>
        <p:spPr>
          <a:xfrm>
            <a:off x="355107" y="1932425"/>
            <a:ext cx="3364230" cy="2296160"/>
          </a:xfrm>
          <a:prstGeom prst="rect">
            <a:avLst/>
          </a:prstGeom>
          <a:noFill/>
          <a:ln>
            <a:noFill/>
          </a:ln>
          <a:effectLst>
            <a:outerShdw blurRad="292100" rotWithShape="0" algn="tl" dir="2700000" dist="139700">
              <a:srgbClr val="333333">
                <a:alpha val="64705"/>
              </a:srgbClr>
            </a:outerShdw>
          </a:effectLst>
        </p:spPr>
      </p:pic>
      <p:pic>
        <p:nvPicPr>
          <p:cNvPr id="517" name="Google Shape;517;p46"/>
          <p:cNvPicPr preferRelativeResize="0"/>
          <p:nvPr/>
        </p:nvPicPr>
        <p:blipFill rotWithShape="1">
          <a:blip r:embed="rId4">
            <a:alphaModFix/>
          </a:blip>
          <a:srcRect b="0" l="0" r="0" t="0"/>
          <a:stretch/>
        </p:blipFill>
        <p:spPr>
          <a:xfrm>
            <a:off x="381459" y="4448379"/>
            <a:ext cx="3311525" cy="2240280"/>
          </a:xfrm>
          <a:prstGeom prst="rect">
            <a:avLst/>
          </a:prstGeom>
          <a:noFill/>
          <a:ln>
            <a:noFill/>
          </a:ln>
          <a:effectLst>
            <a:outerShdw blurRad="292100" rotWithShape="0" algn="tl" dir="2700000" dist="139700">
              <a:srgbClr val="333333">
                <a:alpha val="64705"/>
              </a:srgbClr>
            </a:outerShdw>
          </a:effectLst>
        </p:spPr>
      </p:pic>
      <p:sp>
        <p:nvSpPr>
          <p:cNvPr id="518" name="Google Shape;518;p46"/>
          <p:cNvSpPr/>
          <p:nvPr/>
        </p:nvSpPr>
        <p:spPr>
          <a:xfrm>
            <a:off x="3719337" y="2663301"/>
            <a:ext cx="2376663" cy="843379"/>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46"/>
          <p:cNvSpPr/>
          <p:nvPr/>
        </p:nvSpPr>
        <p:spPr>
          <a:xfrm>
            <a:off x="3719336" y="5035118"/>
            <a:ext cx="2376663" cy="843379"/>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46"/>
          <p:cNvSpPr/>
          <p:nvPr/>
        </p:nvSpPr>
        <p:spPr>
          <a:xfrm>
            <a:off x="6095999" y="1941396"/>
            <a:ext cx="5353235" cy="2213354"/>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An additive model suggests that the components are added together as follows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Level + Trend + Seasonality + Noise</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An additive model is linear where changes over time are consistently made by the same amount.</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46"/>
          <p:cNvSpPr/>
          <p:nvPr/>
        </p:nvSpPr>
        <p:spPr>
          <a:xfrm>
            <a:off x="6122351" y="4350130"/>
            <a:ext cx="5353235" cy="2213354"/>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 multiplicative model suggests that the components are multiplied together as follows:</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Level * Trend * Seasonality * Noise</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 multiplicative model is nonlinear, such as quadratic or exponential. Changes increase or decrease over time.</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3357980"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SEASONAL DECOMPOSE</a:t>
            </a:r>
            <a:br>
              <a:rPr b="0" i="0" lang="en-US">
                <a:solidFill>
                  <a:srgbClr val="D5D5D5"/>
                </a:solidFill>
                <a:latin typeface="Roboto"/>
                <a:ea typeface="Roboto"/>
                <a:cs typeface="Roboto"/>
                <a:sym typeface="Roboto"/>
              </a:rPr>
            </a:br>
            <a:endParaRPr/>
          </a:p>
        </p:txBody>
      </p:sp>
      <p:sp>
        <p:nvSpPr>
          <p:cNvPr id="527" name="Google Shape;527;p47"/>
          <p:cNvSpPr txBox="1"/>
          <p:nvPr/>
        </p:nvSpPr>
        <p:spPr>
          <a:xfrm>
            <a:off x="798990" y="914400"/>
            <a:ext cx="9987379"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1800">
                <a:solidFill>
                  <a:schemeClr val="lt1"/>
                </a:solidFill>
                <a:latin typeface="Times New Roman"/>
                <a:ea typeface="Times New Roman"/>
                <a:cs typeface="Times New Roman"/>
                <a:sym typeface="Times New Roman"/>
              </a:rPr>
              <a:t>But why would we decompose a time series?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Time series decomposition is used in time series analysis for tasks such as:</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exploratory data analysis (e.g., has unemployment increased this quarter after adjusting for seasonality?);</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pre-processing time series to identify and impute outliers and missing data;</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extracting features from time series for later use in classification, regression, and forecasting tasks;</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building forecasts (e.g., the components can be forecasted separately and then aggregated to produce the final forecast).</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47"/>
          <p:cNvSpPr txBox="1"/>
          <p:nvPr/>
        </p:nvSpPr>
        <p:spPr>
          <a:xfrm>
            <a:off x="3089430" y="3322468"/>
            <a:ext cx="869123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Time series decomposition is about breaking up a time series into components, most notably: a trend component, a seasonal component, and a residual component. There are many methods to decompose a time series with a single seasonal component implemented in Python.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47"/>
          <p:cNvSpPr txBox="1"/>
          <p:nvPr/>
        </p:nvSpPr>
        <p:spPr>
          <a:xfrm>
            <a:off x="568171" y="4897451"/>
            <a:ext cx="7066625"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Some commonly used methods for time series decomposition include:</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Naïve Method.</a:t>
            </a:r>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Seasonal Trend Decomposition.</a:t>
            </a:r>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X-13-ARIMA SEATS.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8"/>
          <p:cNvSpPr txBox="1"/>
          <p:nvPr>
            <p:ph type="title"/>
          </p:nvPr>
        </p:nvSpPr>
        <p:spPr>
          <a:xfrm>
            <a:off x="3357980"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SEASONAL DECOMPOSE</a:t>
            </a:r>
            <a:br>
              <a:rPr b="0" i="0" lang="en-US">
                <a:solidFill>
                  <a:srgbClr val="D5D5D5"/>
                </a:solidFill>
                <a:latin typeface="Roboto"/>
                <a:ea typeface="Roboto"/>
                <a:cs typeface="Roboto"/>
                <a:sym typeface="Roboto"/>
              </a:rPr>
            </a:br>
            <a:endParaRPr/>
          </a:p>
        </p:txBody>
      </p:sp>
      <p:sp>
        <p:nvSpPr>
          <p:cNvPr id="535" name="Google Shape;535;p48"/>
          <p:cNvSpPr txBox="1"/>
          <p:nvPr/>
        </p:nvSpPr>
        <p:spPr>
          <a:xfrm>
            <a:off x="798990" y="914400"/>
            <a:ext cx="9987379"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below graphs shows the seasonal decompose where actual , trend , seasonality and residual has been decomposed.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first graph shows the plot with additive trend while the second one shows the multiplicative trend.</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536" name="Google Shape;536;p48"/>
          <p:cNvPicPr preferRelativeResize="0"/>
          <p:nvPr/>
        </p:nvPicPr>
        <p:blipFill rotWithShape="1">
          <a:blip r:embed="rId3">
            <a:alphaModFix/>
          </a:blip>
          <a:srcRect b="0" l="0" r="0" t="0"/>
          <a:stretch/>
        </p:blipFill>
        <p:spPr>
          <a:xfrm>
            <a:off x="541538" y="1975688"/>
            <a:ext cx="3542665" cy="2076450"/>
          </a:xfrm>
          <a:prstGeom prst="rect">
            <a:avLst/>
          </a:prstGeom>
          <a:noFill/>
          <a:ln>
            <a:noFill/>
          </a:ln>
          <a:effectLst>
            <a:outerShdw blurRad="292100" rotWithShape="0" algn="tl" dir="2700000" dist="139700">
              <a:srgbClr val="333333">
                <a:alpha val="64705"/>
              </a:srgbClr>
            </a:outerShdw>
          </a:effectLst>
        </p:spPr>
      </p:pic>
      <p:pic>
        <p:nvPicPr>
          <p:cNvPr id="537" name="Google Shape;537;p48"/>
          <p:cNvPicPr preferRelativeResize="0"/>
          <p:nvPr/>
        </p:nvPicPr>
        <p:blipFill rotWithShape="1">
          <a:blip r:embed="rId4">
            <a:alphaModFix/>
          </a:blip>
          <a:srcRect b="0" l="0" r="0" t="0"/>
          <a:stretch/>
        </p:blipFill>
        <p:spPr>
          <a:xfrm>
            <a:off x="541538" y="4491990"/>
            <a:ext cx="3539490" cy="2133600"/>
          </a:xfrm>
          <a:prstGeom prst="rect">
            <a:avLst/>
          </a:prstGeom>
          <a:noFill/>
          <a:ln>
            <a:noFill/>
          </a:ln>
          <a:effectLst>
            <a:outerShdw blurRad="292100" rotWithShape="0" algn="tl" dir="2700000" dist="139700">
              <a:srgbClr val="333333">
                <a:alpha val="64705"/>
              </a:srgbClr>
            </a:outerShdw>
          </a:effectLst>
        </p:spPr>
      </p:pic>
      <p:sp>
        <p:nvSpPr>
          <p:cNvPr id="538" name="Google Shape;538;p48"/>
          <p:cNvSpPr/>
          <p:nvPr/>
        </p:nvSpPr>
        <p:spPr>
          <a:xfrm>
            <a:off x="0" y="4572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48"/>
          <p:cNvSpPr/>
          <p:nvPr/>
        </p:nvSpPr>
        <p:spPr>
          <a:xfrm>
            <a:off x="4081029" y="2571929"/>
            <a:ext cx="2376663" cy="843379"/>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48"/>
          <p:cNvSpPr/>
          <p:nvPr/>
        </p:nvSpPr>
        <p:spPr>
          <a:xfrm>
            <a:off x="4081028" y="4943746"/>
            <a:ext cx="2376663" cy="843379"/>
          </a:xfrm>
          <a:prstGeom prst="rightArrow">
            <a:avLst>
              <a:gd fmla="val 50000" name="adj1"/>
              <a:gd fmla="val 50000" name="adj2"/>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48"/>
          <p:cNvSpPr/>
          <p:nvPr/>
        </p:nvSpPr>
        <p:spPr>
          <a:xfrm>
            <a:off x="6457691" y="1977532"/>
            <a:ext cx="5353235" cy="2213354"/>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graphs shows </a:t>
            </a:r>
            <a:r>
              <a:rPr b="1" lang="en-US" sz="1800">
                <a:solidFill>
                  <a:schemeClr val="lt1"/>
                </a:solidFill>
                <a:latin typeface="Times New Roman"/>
                <a:ea typeface="Times New Roman"/>
                <a:cs typeface="Times New Roman"/>
                <a:sym typeface="Times New Roman"/>
              </a:rPr>
              <a:t>additive trend</a:t>
            </a:r>
            <a:r>
              <a:rPr lang="en-US" sz="1800">
                <a:solidFill>
                  <a:schemeClr val="lt1"/>
                </a:solidFill>
                <a:latin typeface="Times New Roman"/>
                <a:ea typeface="Times New Roman"/>
                <a:cs typeface="Times New Roman"/>
                <a:sym typeface="Times New Roman"/>
              </a:rPr>
              <a:t> where frequency or period equals twelve. </a:t>
            </a:r>
            <a:endParaRPr sz="1800">
              <a:solidFill>
                <a:schemeClr val="lt1"/>
              </a:solidFill>
              <a:latin typeface="Calibri"/>
              <a:ea typeface="Calibri"/>
              <a:cs typeface="Calibri"/>
              <a:sym typeface="Calibri"/>
            </a:endParaRPr>
          </a:p>
        </p:txBody>
      </p:sp>
      <p:sp>
        <p:nvSpPr>
          <p:cNvPr id="542" name="Google Shape;542;p48"/>
          <p:cNvSpPr/>
          <p:nvPr/>
        </p:nvSpPr>
        <p:spPr>
          <a:xfrm>
            <a:off x="6484043" y="4386266"/>
            <a:ext cx="5353235" cy="2213354"/>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graphs shows </a:t>
            </a:r>
            <a:r>
              <a:rPr b="1" lang="en-US" sz="1800">
                <a:solidFill>
                  <a:schemeClr val="lt1"/>
                </a:solidFill>
                <a:latin typeface="Times New Roman"/>
                <a:ea typeface="Times New Roman"/>
                <a:cs typeface="Times New Roman"/>
                <a:sym typeface="Times New Roman"/>
              </a:rPr>
              <a:t>multiplicative trend</a:t>
            </a:r>
            <a:r>
              <a:rPr lang="en-US" sz="1800">
                <a:solidFill>
                  <a:schemeClr val="lt1"/>
                </a:solidFill>
                <a:latin typeface="Times New Roman"/>
                <a:ea typeface="Times New Roman"/>
                <a:cs typeface="Times New Roman"/>
                <a:sym typeface="Times New Roman"/>
              </a:rPr>
              <a:t> where frequency or period equals twelve.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9"/>
          <p:cNvSpPr txBox="1"/>
          <p:nvPr>
            <p:ph type="title"/>
          </p:nvPr>
        </p:nvSpPr>
        <p:spPr>
          <a:xfrm>
            <a:off x="2221638" y="34327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--DETREND TIME SERIES DATA</a:t>
            </a:r>
            <a:br>
              <a:rPr b="0" i="0" lang="en-US">
                <a:solidFill>
                  <a:srgbClr val="D5D5D5"/>
                </a:solidFill>
                <a:latin typeface="Roboto"/>
                <a:ea typeface="Roboto"/>
                <a:cs typeface="Roboto"/>
                <a:sym typeface="Roboto"/>
              </a:rPr>
            </a:br>
            <a:endParaRPr/>
          </a:p>
        </p:txBody>
      </p:sp>
      <p:pic>
        <p:nvPicPr>
          <p:cNvPr id="548" name="Google Shape;548;p49"/>
          <p:cNvPicPr preferRelativeResize="0"/>
          <p:nvPr>
            <p:ph idx="1" type="body"/>
          </p:nvPr>
        </p:nvPicPr>
        <p:blipFill rotWithShape="1">
          <a:blip r:embed="rId3">
            <a:alphaModFix/>
          </a:blip>
          <a:srcRect b="0" l="0" r="0" t="0"/>
          <a:stretch/>
        </p:blipFill>
        <p:spPr>
          <a:xfrm>
            <a:off x="7287350" y="1645340"/>
            <a:ext cx="4400366" cy="3567318"/>
          </a:xfrm>
          <a:prstGeom prst="rect">
            <a:avLst/>
          </a:prstGeom>
          <a:noFill/>
          <a:ln>
            <a:noFill/>
          </a:ln>
        </p:spPr>
      </p:pic>
      <p:sp>
        <p:nvSpPr>
          <p:cNvPr id="549" name="Google Shape;549;p49"/>
          <p:cNvSpPr txBox="1"/>
          <p:nvPr/>
        </p:nvSpPr>
        <p:spPr>
          <a:xfrm>
            <a:off x="257807" y="1582340"/>
            <a:ext cx="649845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4D4D4"/>
                </a:solidFill>
                <a:latin typeface="Times New Roman"/>
                <a:ea typeface="Times New Roman"/>
                <a:cs typeface="Times New Roman"/>
                <a:sym typeface="Times New Roman"/>
              </a:rPr>
              <a:t>Detrending a time series means to remove the trend component from the time series.</a:t>
            </a:r>
            <a:endParaRPr/>
          </a:p>
          <a:p>
            <a:pPr indent="0" lvl="0" marL="0" marR="0" rtl="0" algn="l">
              <a:spcBef>
                <a:spcPts val="0"/>
              </a:spcBef>
              <a:spcAft>
                <a:spcPts val="0"/>
              </a:spcAft>
              <a:buNone/>
            </a:pPr>
            <a:r>
              <a:rPr b="1" lang="en-US" sz="1800">
                <a:solidFill>
                  <a:srgbClr val="D4D4D4"/>
                </a:solidFill>
                <a:latin typeface="Times New Roman"/>
                <a:ea typeface="Times New Roman"/>
                <a:cs typeface="Times New Roman"/>
                <a:sym typeface="Times New Roman"/>
              </a:rPr>
              <a:t>There are multiple approaches of doing this as listed below:</a:t>
            </a:r>
            <a:endParaRPr/>
          </a:p>
          <a:p>
            <a:pPr indent="0" lvl="0" marL="0" marR="0" rtl="0" algn="l">
              <a:spcBef>
                <a:spcPts val="0"/>
              </a:spcBef>
              <a:spcAft>
                <a:spcPts val="0"/>
              </a:spcAft>
              <a:buNone/>
            </a:pPr>
            <a:r>
              <a:t/>
            </a:r>
            <a:endParaRPr b="1" sz="1800">
              <a:solidFill>
                <a:srgbClr val="D4D4D4"/>
              </a:solidFill>
              <a:latin typeface="Times New Roman"/>
              <a:ea typeface="Times New Roman"/>
              <a:cs typeface="Times New Roman"/>
              <a:sym typeface="Times New Roman"/>
            </a:endParaRPr>
          </a:p>
          <a:p>
            <a:pPr indent="-342900" lvl="0" marL="342900" marR="0" rtl="0" algn="l">
              <a:spcBef>
                <a:spcPts val="0"/>
              </a:spcBef>
              <a:spcAft>
                <a:spcPts val="0"/>
              </a:spcAft>
              <a:buClr>
                <a:srgbClr val="D5D5D5"/>
              </a:buClr>
              <a:buSzPts val="1800"/>
              <a:buFont typeface="Calibri"/>
              <a:buAutoNum type="arabicParenR"/>
            </a:pPr>
            <a:r>
              <a:rPr b="1" i="0" lang="en-US" sz="1800">
                <a:solidFill>
                  <a:srgbClr val="D5D5D5"/>
                </a:solidFill>
                <a:latin typeface="Times New Roman"/>
                <a:ea typeface="Times New Roman"/>
                <a:cs typeface="Times New Roman"/>
                <a:sym typeface="Times New Roman"/>
              </a:rPr>
              <a:t>We subtract the line of best fit from the time series.</a:t>
            </a:r>
            <a:endParaRPr/>
          </a:p>
          <a:p>
            <a:pPr indent="-342900" lvl="0" marL="342900" marR="0" rtl="0" algn="l">
              <a:spcBef>
                <a:spcPts val="0"/>
              </a:spcBef>
              <a:spcAft>
                <a:spcPts val="0"/>
              </a:spcAft>
              <a:buClr>
                <a:srgbClr val="D5D5D5"/>
              </a:buClr>
              <a:buSzPts val="1800"/>
              <a:buFont typeface="Calibri"/>
              <a:buAutoNum type="arabicParenR"/>
            </a:pPr>
            <a:r>
              <a:rPr b="1" i="0" lang="en-US" sz="1800">
                <a:solidFill>
                  <a:srgbClr val="D5D5D5"/>
                </a:solidFill>
                <a:latin typeface="Times New Roman"/>
                <a:ea typeface="Times New Roman"/>
                <a:cs typeface="Times New Roman"/>
                <a:sym typeface="Times New Roman"/>
              </a:rPr>
              <a:t>For more complex trends, we may want to use quadratic terms (x^2) in the model.</a:t>
            </a:r>
            <a:endParaRPr b="1" sz="1800">
              <a:solidFill>
                <a:srgbClr val="D5D5D5"/>
              </a:solidFill>
              <a:latin typeface="Times New Roman"/>
              <a:ea typeface="Times New Roman"/>
              <a:cs typeface="Times New Roman"/>
              <a:sym typeface="Times New Roman"/>
            </a:endParaRPr>
          </a:p>
          <a:p>
            <a:pPr indent="-342900" lvl="0" marL="342900" marR="0" rtl="0" algn="l">
              <a:spcBef>
                <a:spcPts val="0"/>
              </a:spcBef>
              <a:spcAft>
                <a:spcPts val="0"/>
              </a:spcAft>
              <a:buClr>
                <a:srgbClr val="D5D5D5"/>
              </a:buClr>
              <a:buSzPts val="1800"/>
              <a:buFont typeface="Calibri"/>
              <a:buAutoNum type="arabicParenR"/>
            </a:pPr>
            <a:r>
              <a:rPr b="1" i="0" lang="en-US" sz="1800">
                <a:solidFill>
                  <a:srgbClr val="D5D5D5"/>
                </a:solidFill>
                <a:latin typeface="Times New Roman"/>
                <a:ea typeface="Times New Roman"/>
                <a:cs typeface="Times New Roman"/>
                <a:sym typeface="Times New Roman"/>
              </a:rPr>
              <a:t>We subtract the trend component obtained from time series decomposition.</a:t>
            </a:r>
            <a:endParaRPr/>
          </a:p>
          <a:p>
            <a:pPr indent="-342900" lvl="0" marL="342900" marR="0" rtl="0" algn="l">
              <a:spcBef>
                <a:spcPts val="0"/>
              </a:spcBef>
              <a:spcAft>
                <a:spcPts val="0"/>
              </a:spcAft>
              <a:buClr>
                <a:srgbClr val="D5D5D5"/>
              </a:buClr>
              <a:buSzPts val="1800"/>
              <a:buFont typeface="Calibri"/>
              <a:buAutoNum type="arabicParenR"/>
            </a:pPr>
            <a:r>
              <a:rPr b="1" i="0" lang="en-US" sz="1800">
                <a:solidFill>
                  <a:srgbClr val="D5D5D5"/>
                </a:solidFill>
                <a:latin typeface="Times New Roman"/>
                <a:ea typeface="Times New Roman"/>
                <a:cs typeface="Times New Roman"/>
                <a:sym typeface="Times New Roman"/>
              </a:rPr>
              <a:t>We subtract the mean.</a:t>
            </a:r>
            <a:endParaRPr b="1" sz="1800">
              <a:solidFill>
                <a:srgbClr val="D5D5D5"/>
              </a:solidFill>
              <a:latin typeface="Times New Roman"/>
              <a:ea typeface="Times New Roman"/>
              <a:cs typeface="Times New Roman"/>
              <a:sym typeface="Times New Roman"/>
            </a:endParaRPr>
          </a:p>
          <a:p>
            <a:pPr indent="-342900" lvl="0" marL="342900" marR="0" rtl="0" algn="l">
              <a:spcBef>
                <a:spcPts val="0"/>
              </a:spcBef>
              <a:spcAft>
                <a:spcPts val="0"/>
              </a:spcAft>
              <a:buClr>
                <a:srgbClr val="D5D5D5"/>
              </a:buClr>
              <a:buSzPts val="1800"/>
              <a:buFont typeface="Calibri"/>
              <a:buAutoNum type="arabicParenR"/>
            </a:pPr>
            <a:r>
              <a:rPr b="1" i="0" lang="en-US" sz="1800">
                <a:solidFill>
                  <a:srgbClr val="D5D5D5"/>
                </a:solidFill>
                <a:latin typeface="Times New Roman"/>
                <a:ea typeface="Times New Roman"/>
                <a:cs typeface="Times New Roman"/>
                <a:sym typeface="Times New Roman"/>
              </a:rPr>
              <a:t>Apply a filter like Baxter-King filteror the Hodrick-Prescott Filter to remove the moving average trend lines or the cyclical components.</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0"/>
          <p:cNvSpPr txBox="1"/>
          <p:nvPr>
            <p:ph type="title"/>
          </p:nvPr>
        </p:nvSpPr>
        <p:spPr>
          <a:xfrm>
            <a:off x="1475913" y="236737"/>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DESEASONALIZE TIME SERIES DATA</a:t>
            </a:r>
            <a:br>
              <a:rPr b="0" i="0" lang="en-US">
                <a:solidFill>
                  <a:srgbClr val="D5D5D5"/>
                </a:solidFill>
                <a:latin typeface="Roboto"/>
                <a:ea typeface="Roboto"/>
                <a:cs typeface="Roboto"/>
                <a:sym typeface="Roboto"/>
              </a:rPr>
            </a:br>
            <a:endParaRPr/>
          </a:p>
        </p:txBody>
      </p:sp>
      <p:sp>
        <p:nvSpPr>
          <p:cNvPr id="555" name="Google Shape;555;p50"/>
          <p:cNvSpPr txBox="1"/>
          <p:nvPr/>
        </p:nvSpPr>
        <p:spPr>
          <a:xfrm>
            <a:off x="926207" y="964870"/>
            <a:ext cx="9602710" cy="2739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Times New Roman"/>
                <a:ea typeface="Times New Roman"/>
                <a:cs typeface="Times New Roman"/>
                <a:sym typeface="Times New Roman"/>
              </a:rPr>
              <a:t>In many cases, seasonal patterns are removed from time-series data when they are released on public databases. Data that has been stripped of its seasonal patterns is referred to as seasonally adjusted or </a:t>
            </a:r>
            <a:r>
              <a:rPr b="1" lang="en-US" sz="1400">
                <a:solidFill>
                  <a:schemeClr val="lt1"/>
                </a:solidFill>
                <a:latin typeface="Times New Roman"/>
                <a:ea typeface="Times New Roman"/>
                <a:cs typeface="Times New Roman"/>
                <a:sym typeface="Times New Roman"/>
              </a:rPr>
              <a:t>Deseasonalized</a:t>
            </a:r>
            <a:r>
              <a:rPr lang="en-US" sz="1400">
                <a:solidFill>
                  <a:schemeClr val="lt1"/>
                </a:solidFill>
                <a:latin typeface="Times New Roman"/>
                <a:ea typeface="Times New Roman"/>
                <a:cs typeface="Times New Roman"/>
                <a:sym typeface="Times New Roman"/>
              </a:rPr>
              <a:t> data.</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b="1" i="0" lang="en-US" sz="1400">
                <a:solidFill>
                  <a:srgbClr val="D5D5D5"/>
                </a:solidFill>
                <a:latin typeface="Times New Roman"/>
                <a:ea typeface="Times New Roman"/>
                <a:cs typeface="Times New Roman"/>
                <a:sym typeface="Times New Roman"/>
              </a:rPr>
              <a:t>There are multiple approaches to deseasonalize a time series.</a:t>
            </a:r>
            <a:endParaRPr/>
          </a:p>
          <a:p>
            <a:pPr indent="0" lvl="0" marL="0" marR="0" rtl="0" algn="l">
              <a:spcBef>
                <a:spcPts val="0"/>
              </a:spcBef>
              <a:spcAft>
                <a:spcPts val="0"/>
              </a:spcAft>
              <a:buNone/>
            </a:pPr>
            <a:r>
              <a:t/>
            </a:r>
            <a:endParaRPr b="1" i="0" sz="1400">
              <a:solidFill>
                <a:srgbClr val="D5D5D5"/>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400">
                <a:solidFill>
                  <a:srgbClr val="D5D5D5"/>
                </a:solidFill>
                <a:latin typeface="Times New Roman"/>
                <a:ea typeface="Times New Roman"/>
                <a:cs typeface="Times New Roman"/>
                <a:sym typeface="Times New Roman"/>
              </a:rPr>
              <a:t>These approaches are listed below:</a:t>
            </a:r>
            <a:endParaRPr/>
          </a:p>
          <a:p>
            <a:pPr indent="0" lvl="0" marL="0" marR="0" rtl="0" algn="l">
              <a:spcBef>
                <a:spcPts val="0"/>
              </a:spcBef>
              <a:spcAft>
                <a:spcPts val="0"/>
              </a:spcAft>
              <a:buNone/>
            </a:pPr>
            <a:r>
              <a:t/>
            </a:r>
            <a:endParaRPr b="1" i="0" sz="1400">
              <a:solidFill>
                <a:srgbClr val="D5D5D5"/>
              </a:solidFill>
              <a:latin typeface="Times New Roman"/>
              <a:ea typeface="Times New Roman"/>
              <a:cs typeface="Times New Roman"/>
              <a:sym typeface="Times New Roman"/>
            </a:endParaRPr>
          </a:p>
          <a:p>
            <a:pPr indent="-342900" lvl="0" marL="342900" marR="0" rtl="0" algn="l">
              <a:spcBef>
                <a:spcPts val="0"/>
              </a:spcBef>
              <a:spcAft>
                <a:spcPts val="0"/>
              </a:spcAft>
              <a:buClr>
                <a:srgbClr val="D5D5D5"/>
              </a:buClr>
              <a:buSzPts val="1400"/>
              <a:buFont typeface="Calibri"/>
              <a:buAutoNum type="arabicParenR"/>
            </a:pPr>
            <a:r>
              <a:rPr b="1" i="0" lang="en-US" sz="1400">
                <a:solidFill>
                  <a:srgbClr val="D5D5D5"/>
                </a:solidFill>
                <a:latin typeface="Times New Roman"/>
                <a:ea typeface="Times New Roman"/>
                <a:cs typeface="Times New Roman"/>
                <a:sym typeface="Times New Roman"/>
              </a:rPr>
              <a:t>We take a moving average with length as the seasonal window. This will smoothen in series in the process. </a:t>
            </a:r>
            <a:endParaRPr/>
          </a:p>
          <a:p>
            <a:pPr indent="-342900" lvl="0" marL="342900" marR="0" rtl="0" algn="l">
              <a:spcBef>
                <a:spcPts val="0"/>
              </a:spcBef>
              <a:spcAft>
                <a:spcPts val="0"/>
              </a:spcAft>
              <a:buClr>
                <a:srgbClr val="D5D5D5"/>
              </a:buClr>
              <a:buSzPts val="1400"/>
              <a:buFont typeface="Calibri"/>
              <a:buAutoNum type="arabicParenR"/>
            </a:pPr>
            <a:r>
              <a:rPr b="1" i="0" lang="en-US" sz="1400">
                <a:solidFill>
                  <a:srgbClr val="D5D5D5"/>
                </a:solidFill>
                <a:latin typeface="Times New Roman"/>
                <a:ea typeface="Times New Roman"/>
                <a:cs typeface="Times New Roman"/>
                <a:sym typeface="Times New Roman"/>
              </a:rPr>
              <a:t>Seasonal difference the series (i.e. to subtract the value of previous season from the current value). </a:t>
            </a:r>
            <a:endParaRPr/>
          </a:p>
          <a:p>
            <a:pPr indent="-342900" lvl="0" marL="342900" marR="0" rtl="0" algn="l">
              <a:spcBef>
                <a:spcPts val="0"/>
              </a:spcBef>
              <a:spcAft>
                <a:spcPts val="0"/>
              </a:spcAft>
              <a:buClr>
                <a:srgbClr val="D5D5D5"/>
              </a:buClr>
              <a:buSzPts val="1400"/>
              <a:buFont typeface="Calibri"/>
              <a:buAutoNum type="arabicParenR"/>
            </a:pPr>
            <a:r>
              <a:rPr b="1" lang="en-US" sz="1400">
                <a:solidFill>
                  <a:srgbClr val="D5D5D5"/>
                </a:solidFill>
                <a:latin typeface="Times New Roman"/>
                <a:ea typeface="Times New Roman"/>
                <a:cs typeface="Times New Roman"/>
                <a:sym typeface="Times New Roman"/>
              </a:rPr>
              <a:t>Then to d</a:t>
            </a:r>
            <a:r>
              <a:rPr b="1" i="0" lang="en-US" sz="1400">
                <a:solidFill>
                  <a:srgbClr val="D5D5D5"/>
                </a:solidFill>
                <a:latin typeface="Times New Roman"/>
                <a:ea typeface="Times New Roman"/>
                <a:cs typeface="Times New Roman"/>
                <a:sym typeface="Times New Roman"/>
              </a:rPr>
              <a:t>ivide the series by the seasonal index obtained from decomposition. </a:t>
            </a:r>
            <a:endParaRPr/>
          </a:p>
          <a:p>
            <a:pPr indent="-342900" lvl="0" marL="342900" marR="0" rtl="0" algn="l">
              <a:spcBef>
                <a:spcPts val="0"/>
              </a:spcBef>
              <a:spcAft>
                <a:spcPts val="0"/>
              </a:spcAft>
              <a:buClr>
                <a:srgbClr val="D5D5D5"/>
              </a:buClr>
              <a:buSzPts val="1400"/>
              <a:buFont typeface="Calibri"/>
              <a:buAutoNum type="arabicParenR"/>
            </a:pPr>
            <a:r>
              <a:rPr b="1" i="0" lang="en-US" sz="1400">
                <a:solidFill>
                  <a:srgbClr val="D5D5D5"/>
                </a:solidFill>
                <a:latin typeface="Times New Roman"/>
                <a:ea typeface="Times New Roman"/>
                <a:cs typeface="Times New Roman"/>
                <a:sym typeface="Times New Roman"/>
              </a:rPr>
              <a:t>If dividing by the seasonal index does not work well, we will take a log of the series and then do the deseasonalizing.</a:t>
            </a:r>
            <a:endParaRPr/>
          </a:p>
          <a:p>
            <a:pPr indent="-342900" lvl="0" marL="342900" marR="0" rtl="0" algn="l">
              <a:spcBef>
                <a:spcPts val="0"/>
              </a:spcBef>
              <a:spcAft>
                <a:spcPts val="0"/>
              </a:spcAft>
              <a:buClr>
                <a:srgbClr val="D5D5D5"/>
              </a:buClr>
              <a:buSzPts val="1400"/>
              <a:buFont typeface="Calibri"/>
              <a:buAutoNum type="arabicParenR"/>
            </a:pPr>
            <a:r>
              <a:rPr b="1" i="0" lang="en-US" sz="1400">
                <a:solidFill>
                  <a:srgbClr val="D5D5D5"/>
                </a:solidFill>
                <a:latin typeface="Times New Roman"/>
                <a:ea typeface="Times New Roman"/>
                <a:cs typeface="Times New Roman"/>
                <a:sym typeface="Times New Roman"/>
              </a:rPr>
              <a:t>We can later restore to the original scale by taking an exponential.</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556" name="Google Shape;556;p50"/>
          <p:cNvPicPr preferRelativeResize="0"/>
          <p:nvPr/>
        </p:nvPicPr>
        <p:blipFill rotWithShape="1">
          <a:blip r:embed="rId3">
            <a:alphaModFix/>
          </a:blip>
          <a:srcRect b="0" l="0" r="0" t="0"/>
          <a:stretch/>
        </p:blipFill>
        <p:spPr>
          <a:xfrm>
            <a:off x="926207" y="3704081"/>
            <a:ext cx="9312454" cy="27752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type="title"/>
          </p:nvPr>
        </p:nvSpPr>
        <p:spPr>
          <a:xfrm>
            <a:off x="2335684" y="106204"/>
            <a:ext cx="8825659" cy="154471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Calibri"/>
              <a:buNone/>
            </a:pPr>
            <a:r>
              <a:rPr b="1" lang="en-US" sz="4400" u="sng"/>
              <a:t>INTRODUCTION ---NVIDIA</a:t>
            </a:r>
            <a:endParaRPr/>
          </a:p>
        </p:txBody>
      </p:sp>
      <p:sp>
        <p:nvSpPr>
          <p:cNvPr id="189" name="Google Shape;189;p6"/>
          <p:cNvSpPr txBox="1"/>
          <p:nvPr>
            <p:ph idx="1" type="body"/>
          </p:nvPr>
        </p:nvSpPr>
        <p:spPr>
          <a:xfrm>
            <a:off x="178410" y="1433743"/>
            <a:ext cx="8672627" cy="33646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b="0" i="0" lang="en-US">
                <a:latin typeface="Arial"/>
                <a:ea typeface="Arial"/>
                <a:cs typeface="Arial"/>
                <a:sym typeface="Arial"/>
              </a:rPr>
              <a:t>NVIDIA Corp.(NVDA) engages in the design and manufacture of computer graphics processors, chipsets, and related multimedia software. It operates through the Graphics Processing Unit (GPU) and Tegra Processor segments. The GPU segment comprises of product brands, which aims specialized markets including GeForce for gamers; Quadro for designers; Tesla and DGX for AI data scientists and big data researchers; and GRID for cloud-based visual computing users. The Tegra Processor segment integrates an entire computer onto a single chip, and incorporates GPUs and multi-core CPUs to drive supercomputing for autonomous robots, drones, and cars, as well as for consoles and mobile gaming and entertainment devices. The company was founded by Jen-Hsun Huang, Chris A. Malachowsky, and Curtis R. Priem in January 1993 and is headquartered in Santa Clara, CA.</a:t>
            </a:r>
            <a:endParaRPr/>
          </a:p>
          <a:p>
            <a:pPr indent="0" lvl="0" marL="0" rtl="0" algn="l">
              <a:spcBef>
                <a:spcPts val="1000"/>
              </a:spcBef>
              <a:spcAft>
                <a:spcPts val="0"/>
              </a:spcAft>
              <a:buSzPts val="1800"/>
              <a:buNone/>
            </a:pPr>
            <a:r>
              <a:t/>
            </a:r>
            <a:endParaRPr/>
          </a:p>
        </p:txBody>
      </p:sp>
      <p:sp>
        <p:nvSpPr>
          <p:cNvPr id="190" name="Google Shape;190;p6"/>
          <p:cNvSpPr txBox="1"/>
          <p:nvPr/>
        </p:nvSpPr>
        <p:spPr>
          <a:xfrm>
            <a:off x="4084584" y="4371592"/>
            <a:ext cx="891318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Later on NVIDIA launched its Deep Learning courses (2009) for AI enhancement.</a:t>
            </a:r>
            <a:endParaRPr/>
          </a:p>
          <a:p>
            <a:pPr indent="0" lvl="0" marL="0" marR="0" rtl="0" algn="l">
              <a:spcBef>
                <a:spcPts val="0"/>
              </a:spcBef>
              <a:spcAft>
                <a:spcPts val="0"/>
              </a:spcAft>
              <a:buNone/>
            </a:pPr>
            <a:r>
              <a:rPr b="0" i="0" lang="en-US" sz="1800">
                <a:solidFill>
                  <a:schemeClr val="lt1"/>
                </a:solidFill>
                <a:latin typeface="Arial"/>
                <a:ea typeface="Arial"/>
                <a:cs typeface="Arial"/>
                <a:sym typeface="Arial"/>
              </a:rPr>
              <a:t>The NVIDIA Deep Learning Institute offers resources for diverse learning needs—from learning materials to self-paced and live training to educator programs—</a:t>
            </a:r>
            <a:endParaRPr/>
          </a:p>
          <a:p>
            <a:pPr indent="0" lvl="0" marL="0" marR="0" rtl="0" algn="l">
              <a:spcBef>
                <a:spcPts val="0"/>
              </a:spcBef>
              <a:spcAft>
                <a:spcPts val="0"/>
              </a:spcAft>
              <a:buNone/>
            </a:pPr>
            <a:r>
              <a:rPr b="0" i="0" lang="en-US" sz="1800">
                <a:solidFill>
                  <a:schemeClr val="lt1"/>
                </a:solidFill>
                <a:latin typeface="Arial"/>
                <a:ea typeface="Arial"/>
                <a:cs typeface="Arial"/>
                <a:sym typeface="Arial"/>
              </a:rPr>
              <a:t>giving individuals, teams, organizations, educators, and students what they need to </a:t>
            </a:r>
            <a:endParaRPr/>
          </a:p>
          <a:p>
            <a:pPr indent="0" lvl="0" marL="0" marR="0" rtl="0" algn="l">
              <a:spcBef>
                <a:spcPts val="0"/>
              </a:spcBef>
              <a:spcAft>
                <a:spcPts val="0"/>
              </a:spcAft>
              <a:buNone/>
            </a:pPr>
            <a:r>
              <a:rPr b="0" i="0" lang="en-US" sz="1800">
                <a:solidFill>
                  <a:schemeClr val="lt1"/>
                </a:solidFill>
                <a:latin typeface="Arial"/>
                <a:ea typeface="Arial"/>
                <a:cs typeface="Arial"/>
                <a:sym typeface="Arial"/>
              </a:rPr>
              <a:t>advance their knowledge in AI, accelerated computing, accelerated data science, </a:t>
            </a:r>
            <a:endParaRPr/>
          </a:p>
          <a:p>
            <a:pPr indent="0" lvl="0" marL="0" marR="0" rtl="0" algn="l">
              <a:spcBef>
                <a:spcPts val="0"/>
              </a:spcBef>
              <a:spcAft>
                <a:spcPts val="0"/>
              </a:spcAft>
              <a:buNone/>
            </a:pPr>
            <a:r>
              <a:rPr b="0" i="0" lang="en-US" sz="1800">
                <a:solidFill>
                  <a:schemeClr val="lt1"/>
                </a:solidFill>
                <a:latin typeface="Arial"/>
                <a:ea typeface="Arial"/>
                <a:cs typeface="Arial"/>
                <a:sym typeface="Arial"/>
              </a:rPr>
              <a:t>graphics and simulation, and more.</a:t>
            </a:r>
            <a:endParaRPr sz="1800">
              <a:solidFill>
                <a:schemeClr val="lt1"/>
              </a:solidFill>
              <a:latin typeface="Calibri"/>
              <a:ea typeface="Calibri"/>
              <a:cs typeface="Calibri"/>
              <a:sym typeface="Calibri"/>
            </a:endParaRPr>
          </a:p>
        </p:txBody>
      </p:sp>
      <p:pic>
        <p:nvPicPr>
          <p:cNvPr id="191" name="Google Shape;191;p6"/>
          <p:cNvPicPr preferRelativeResize="0"/>
          <p:nvPr/>
        </p:nvPicPr>
        <p:blipFill rotWithShape="1">
          <a:blip r:embed="rId3">
            <a:alphaModFix/>
          </a:blip>
          <a:srcRect b="0" l="0" r="0" t="0"/>
          <a:stretch/>
        </p:blipFill>
        <p:spPr>
          <a:xfrm>
            <a:off x="8771138" y="408373"/>
            <a:ext cx="3082392" cy="3230859"/>
          </a:xfrm>
          <a:prstGeom prst="rect">
            <a:avLst/>
          </a:prstGeom>
          <a:noFill/>
          <a:ln>
            <a:noFill/>
          </a:ln>
        </p:spPr>
      </p:pic>
      <p:pic>
        <p:nvPicPr>
          <p:cNvPr id="192" name="Google Shape;192;p6"/>
          <p:cNvPicPr preferRelativeResize="0"/>
          <p:nvPr/>
        </p:nvPicPr>
        <p:blipFill rotWithShape="1">
          <a:blip r:embed="rId4">
            <a:alphaModFix/>
          </a:blip>
          <a:srcRect b="0" l="0" r="0" t="0"/>
          <a:stretch/>
        </p:blipFill>
        <p:spPr>
          <a:xfrm>
            <a:off x="122048" y="4545366"/>
            <a:ext cx="3885079" cy="196196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1"/>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AR(P) MODEL</a:t>
            </a:r>
            <a:br>
              <a:rPr b="0" i="0" lang="en-US">
                <a:solidFill>
                  <a:srgbClr val="D5D5D5"/>
                </a:solidFill>
                <a:latin typeface="Roboto"/>
                <a:ea typeface="Roboto"/>
                <a:cs typeface="Roboto"/>
                <a:sym typeface="Roboto"/>
              </a:rPr>
            </a:br>
            <a:endParaRPr/>
          </a:p>
        </p:txBody>
      </p:sp>
      <p:sp>
        <p:nvSpPr>
          <p:cNvPr id="562" name="Google Shape;562;p51"/>
          <p:cNvSpPr txBox="1"/>
          <p:nvPr/>
        </p:nvSpPr>
        <p:spPr>
          <a:xfrm>
            <a:off x="1180730" y="896645"/>
            <a:ext cx="9436963"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autoregressive model uses observations from preivous time steps as input to a regression equations to predict the value at the next step. The AR model takes in one argument, p, which determines how many previous time steps will be inputted.</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order, p, of the autoregressive model can be deterimined by looking at the </a:t>
            </a:r>
            <a:r>
              <a:rPr b="1" lang="en-US" sz="1800">
                <a:solidFill>
                  <a:schemeClr val="lt1"/>
                </a:solidFill>
                <a:latin typeface="Times New Roman"/>
                <a:ea typeface="Times New Roman"/>
                <a:cs typeface="Times New Roman"/>
                <a:sym typeface="Times New Roman"/>
              </a:rPr>
              <a:t>partial autocorrelation function (PACF)</a:t>
            </a:r>
            <a:r>
              <a:rPr lang="en-US" sz="1800">
                <a:solidFill>
                  <a:schemeClr val="lt1"/>
                </a:solidFill>
                <a:latin typeface="Times New Roman"/>
                <a:ea typeface="Times New Roman"/>
                <a:cs typeface="Times New Roman"/>
                <a:sym typeface="Times New Roman"/>
              </a:rPr>
              <a:t>. The PACF gives the partial correlation of a stationary time series with its own lagged values, regressed of the time series at all shorter lags.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563" name="Google Shape;563;p51"/>
          <p:cNvPicPr preferRelativeResize="0"/>
          <p:nvPr/>
        </p:nvPicPr>
        <p:blipFill rotWithShape="1">
          <a:blip r:embed="rId3">
            <a:alphaModFix/>
          </a:blip>
          <a:srcRect b="0" l="0" r="0" t="0"/>
          <a:stretch/>
        </p:blipFill>
        <p:spPr>
          <a:xfrm>
            <a:off x="2364481" y="2721949"/>
            <a:ext cx="6007100" cy="366903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2"/>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MA(Q) MODEL</a:t>
            </a:r>
            <a:br>
              <a:rPr b="0" i="0" lang="en-US">
                <a:solidFill>
                  <a:srgbClr val="D5D5D5"/>
                </a:solidFill>
                <a:latin typeface="Roboto"/>
                <a:ea typeface="Roboto"/>
                <a:cs typeface="Roboto"/>
                <a:sym typeface="Roboto"/>
              </a:rPr>
            </a:br>
            <a:endParaRPr/>
          </a:p>
        </p:txBody>
      </p:sp>
      <p:pic>
        <p:nvPicPr>
          <p:cNvPr id="569" name="Google Shape;569;p52"/>
          <p:cNvPicPr preferRelativeResize="0"/>
          <p:nvPr/>
        </p:nvPicPr>
        <p:blipFill rotWithShape="1">
          <a:blip r:embed="rId3">
            <a:alphaModFix/>
          </a:blip>
          <a:srcRect b="0" l="0" r="0" t="0"/>
          <a:stretch/>
        </p:blipFill>
        <p:spPr>
          <a:xfrm>
            <a:off x="642626" y="853207"/>
            <a:ext cx="5880100" cy="3564982"/>
          </a:xfrm>
          <a:prstGeom prst="rect">
            <a:avLst/>
          </a:prstGeom>
          <a:noFill/>
          <a:ln>
            <a:noFill/>
          </a:ln>
          <a:effectLst>
            <a:outerShdw blurRad="292100" rotWithShape="0" algn="tl" dir="2700000" dist="139700">
              <a:srgbClr val="333333">
                <a:alpha val="64705"/>
              </a:srgbClr>
            </a:outerShdw>
          </a:effectLst>
        </p:spPr>
      </p:pic>
      <p:sp>
        <p:nvSpPr>
          <p:cNvPr id="570" name="Google Shape;570;p52"/>
          <p:cNvSpPr txBox="1"/>
          <p:nvPr/>
        </p:nvSpPr>
        <p:spPr>
          <a:xfrm>
            <a:off x="7100717" y="797722"/>
            <a:ext cx="4607511"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 moving average, also called a rolling or running average, is used to analyze the time-series data by calculating averages of different subsets of the complete dataset. Since it involves taking the average of the dataset over time, it is also called a moving mean (MM) or rolling mean.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The moving average model is a time series model that accounts for very short-run autocorrelation. It basically states that the next observation is the mean of every past observation. The order of the moving average model, q, can usually be estimated by looking at the ACF plot of the time series. </a:t>
            </a:r>
            <a:endParaRPr sz="1800">
              <a:solidFill>
                <a:schemeClr val="lt1"/>
              </a:solidFill>
              <a:latin typeface="Calibri"/>
              <a:ea typeface="Calibri"/>
              <a:cs typeface="Calibri"/>
              <a:sym typeface="Calibri"/>
            </a:endParaRPr>
          </a:p>
        </p:txBody>
      </p:sp>
      <p:sp>
        <p:nvSpPr>
          <p:cNvPr id="571" name="Google Shape;571;p52"/>
          <p:cNvSpPr txBox="1"/>
          <p:nvPr/>
        </p:nvSpPr>
        <p:spPr>
          <a:xfrm>
            <a:off x="665825" y="4768040"/>
            <a:ext cx="577936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We start by taking a log of the series to reduce the magnitude of the values and reduce the rising trend in the series. Then after getting the log of the series, we find the rolling average of the series. A rolling average is calculated by taking input for the past 12 months and giving a mean consumption value at every point further ahead in series.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3"/>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ARMA(P,Q) MODEL</a:t>
            </a:r>
            <a:br>
              <a:rPr b="0" i="0" lang="en-US">
                <a:solidFill>
                  <a:srgbClr val="D5D5D5"/>
                </a:solidFill>
                <a:latin typeface="Roboto"/>
                <a:ea typeface="Roboto"/>
                <a:cs typeface="Roboto"/>
                <a:sym typeface="Roboto"/>
              </a:rPr>
            </a:br>
            <a:endParaRPr/>
          </a:p>
        </p:txBody>
      </p:sp>
      <p:sp>
        <p:nvSpPr>
          <p:cNvPr id="577" name="Google Shape;577;p53"/>
          <p:cNvSpPr txBox="1"/>
          <p:nvPr/>
        </p:nvSpPr>
        <p:spPr>
          <a:xfrm>
            <a:off x="772357" y="923278"/>
            <a:ext cx="10520039" cy="1917192"/>
          </a:xfrm>
          <a:prstGeom prst="rect">
            <a:avLst/>
          </a:prstGeom>
          <a:blipFill rotWithShape="1">
            <a:blip r:embed="rId3">
              <a:alphaModFix/>
            </a:blip>
            <a:stretch>
              <a:fillRect b="0" l="-173" r="0" t="-63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578" name="Google Shape;578;p53"/>
          <p:cNvPicPr preferRelativeResize="0"/>
          <p:nvPr/>
        </p:nvPicPr>
        <p:blipFill rotWithShape="1">
          <a:blip r:embed="rId4">
            <a:alphaModFix/>
          </a:blip>
          <a:srcRect b="0" l="0" r="0" t="0"/>
          <a:stretch/>
        </p:blipFill>
        <p:spPr>
          <a:xfrm>
            <a:off x="1036930" y="2516086"/>
            <a:ext cx="4467225" cy="2317115"/>
          </a:xfrm>
          <a:prstGeom prst="rect">
            <a:avLst/>
          </a:prstGeom>
          <a:noFill/>
          <a:ln>
            <a:noFill/>
          </a:ln>
          <a:effectLst>
            <a:outerShdw blurRad="292100" rotWithShape="0" algn="tl" dir="2700000" dist="139700">
              <a:srgbClr val="333333">
                <a:alpha val="64705"/>
              </a:srgbClr>
            </a:outerShdw>
          </a:effectLst>
        </p:spPr>
      </p:pic>
      <p:pic>
        <p:nvPicPr>
          <p:cNvPr id="579" name="Google Shape;579;p53"/>
          <p:cNvPicPr preferRelativeResize="0"/>
          <p:nvPr/>
        </p:nvPicPr>
        <p:blipFill rotWithShape="1">
          <a:blip r:embed="rId5">
            <a:alphaModFix/>
          </a:blip>
          <a:srcRect b="0" l="0" r="0" t="0"/>
          <a:stretch/>
        </p:blipFill>
        <p:spPr>
          <a:xfrm>
            <a:off x="5768728" y="2518626"/>
            <a:ext cx="4518660" cy="2314575"/>
          </a:xfrm>
          <a:prstGeom prst="rect">
            <a:avLst/>
          </a:prstGeom>
          <a:noFill/>
          <a:ln>
            <a:noFill/>
          </a:ln>
          <a:effectLst>
            <a:outerShdw blurRad="292100" rotWithShape="0" algn="tl" dir="2700000" dist="139700">
              <a:srgbClr val="333333">
                <a:alpha val="64705"/>
              </a:srgbClr>
            </a:outerShdw>
          </a:effectLst>
        </p:spPr>
      </p:pic>
      <p:sp>
        <p:nvSpPr>
          <p:cNvPr id="580" name="Google Shape;580;p53"/>
          <p:cNvSpPr/>
          <p:nvPr/>
        </p:nvSpPr>
        <p:spPr>
          <a:xfrm>
            <a:off x="2894120" y="5131293"/>
            <a:ext cx="5220070" cy="1472924"/>
          </a:xfrm>
          <a:prstGeom prst="rect">
            <a:avLst/>
          </a:prstGeom>
          <a:solidFill>
            <a:schemeClr val="accent2"/>
          </a:solidFill>
          <a:ln cap="rnd" cmpd="sng" w="19050">
            <a:solidFill>
              <a:srgbClr val="5868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333333"/>
                </a:solidFill>
                <a:latin typeface="Calibri"/>
                <a:ea typeface="Calibri"/>
                <a:cs typeface="Calibri"/>
                <a:sym typeface="Calibri"/>
              </a:rPr>
              <a:t>The following above graph shows specific ARMA models when p=1 , q=1 , i.e. ARMA(1,1) process and when p=2 , q=2 , i.e. ARMA(2,2) process.</a:t>
            </a:r>
            <a:endParaRPr sz="1800">
              <a:solidFill>
                <a:schemeClr val="lt1"/>
              </a:solidFill>
              <a:latin typeface="Calibri"/>
              <a:ea typeface="Calibri"/>
              <a:cs typeface="Calibri"/>
              <a:sym typeface="Calibri"/>
            </a:endParaRPr>
          </a:p>
        </p:txBody>
      </p:sp>
      <p:sp>
        <p:nvSpPr>
          <p:cNvPr id="581" name="Google Shape;581;p53"/>
          <p:cNvSpPr/>
          <p:nvPr/>
        </p:nvSpPr>
        <p:spPr>
          <a:xfrm>
            <a:off x="5326602" y="4642647"/>
            <a:ext cx="639192" cy="488645"/>
          </a:xfrm>
          <a:prstGeom prst="downArrow">
            <a:avLst>
              <a:gd fmla="val 50000" name="adj1"/>
              <a:gd fmla="val 50000" name="adj2"/>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4"/>
          <p:cNvSpPr txBox="1"/>
          <p:nvPr>
            <p:ph type="title"/>
          </p:nvPr>
        </p:nvSpPr>
        <p:spPr>
          <a:xfrm>
            <a:off x="1710910"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ARIMA (P,D,Q) MODEL</a:t>
            </a:r>
            <a:br>
              <a:rPr b="0" i="0" lang="en-US">
                <a:solidFill>
                  <a:srgbClr val="D5D5D5"/>
                </a:solidFill>
                <a:latin typeface="Roboto"/>
                <a:ea typeface="Roboto"/>
                <a:cs typeface="Roboto"/>
                <a:sym typeface="Roboto"/>
              </a:rPr>
            </a:br>
            <a:endParaRPr/>
          </a:p>
        </p:txBody>
      </p:sp>
      <p:sp>
        <p:nvSpPr>
          <p:cNvPr id="587" name="Google Shape;587;p54"/>
          <p:cNvSpPr txBox="1"/>
          <p:nvPr/>
        </p:nvSpPr>
        <p:spPr>
          <a:xfrm>
            <a:off x="349665" y="1686757"/>
            <a:ext cx="11638149" cy="375474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US" sz="1800">
                <a:solidFill>
                  <a:schemeClr val="lt1"/>
                </a:solidFill>
                <a:latin typeface="Times New Roman"/>
                <a:ea typeface="Times New Roman"/>
                <a:cs typeface="Times New Roman"/>
                <a:sym typeface="Times New Roman"/>
              </a:rPr>
              <a:t>ARIMA is an acronym that stands for Auto-Regressive Integrated Moving Average. It is a class of model that captures a suite of different standard temporal structures in time series data.</a:t>
            </a:r>
            <a:endParaRPr sz="1800">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lt1"/>
                </a:solidFill>
                <a:latin typeface="Times New Roman"/>
                <a:ea typeface="Times New Roman"/>
                <a:cs typeface="Times New Roman"/>
                <a:sym typeface="Times New Roman"/>
              </a:rPr>
              <a:t>An ARIMA model is a class of statistical models for analyzing and forecasting time series data. It is really simplified in terms of using it, yet this model is really powerful.</a:t>
            </a:r>
            <a:endParaRPr sz="1800">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lt1"/>
                </a:solidFill>
                <a:latin typeface="Times New Roman"/>
                <a:ea typeface="Times New Roman"/>
                <a:cs typeface="Times New Roman"/>
                <a:sym typeface="Times New Roman"/>
              </a:rPr>
              <a:t>ARIMA used only when the data is non-stationary as in our case while ARMA follows the stationarity rule.</a:t>
            </a:r>
            <a:endParaRPr sz="1800">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800">
                <a:solidFill>
                  <a:schemeClr val="lt1"/>
                </a:solidFill>
                <a:latin typeface="Times New Roman"/>
                <a:ea typeface="Times New Roman"/>
                <a:cs typeface="Times New Roman"/>
                <a:sym typeface="Times New Roman"/>
              </a:rPr>
              <a:t>The parameters of the ARIMA model are defined as follows:</a:t>
            </a:r>
            <a:endParaRPr sz="1800">
              <a:solidFill>
                <a:schemeClr val="lt1"/>
              </a:solidFill>
              <a:latin typeface="Calibri"/>
              <a:ea typeface="Calibri"/>
              <a:cs typeface="Calibri"/>
              <a:sym typeface="Calibri"/>
            </a:endParaRPr>
          </a:p>
          <a:p>
            <a:pPr indent="-342900" lvl="0" marL="342900" marR="0" rtl="0" algn="l">
              <a:lnSpc>
                <a:spcPct val="107000"/>
              </a:lnSpc>
              <a:spcBef>
                <a:spcPts val="80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p: The number of lag observations included in the model, also called the lag order.</a:t>
            </a:r>
            <a:endParaRPr sz="1800">
              <a:solidFill>
                <a:schemeClr val="lt1"/>
              </a:solidFill>
              <a:latin typeface="Calibri"/>
              <a:ea typeface="Calibri"/>
              <a:cs typeface="Calibri"/>
              <a:sym typeface="Calibri"/>
            </a:endParaRPr>
          </a:p>
          <a:p>
            <a:pPr indent="-342900" lvl="0" marL="342900" marR="0" rtl="0" algn="l">
              <a:lnSpc>
                <a:spcPct val="107000"/>
              </a:lnSpc>
              <a:spcBef>
                <a:spcPts val="80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d: The number of times that the raw observations are differenced, also called the degree of difference.</a:t>
            </a:r>
            <a:endParaRPr sz="1800">
              <a:solidFill>
                <a:schemeClr val="lt1"/>
              </a:solidFill>
              <a:latin typeface="Calibri"/>
              <a:ea typeface="Calibri"/>
              <a:cs typeface="Calibri"/>
              <a:sym typeface="Calibri"/>
            </a:endParaRPr>
          </a:p>
          <a:p>
            <a:pPr indent="-342900" lvl="0" marL="342900" marR="0" rtl="0" algn="l">
              <a:lnSpc>
                <a:spcPct val="107000"/>
              </a:lnSpc>
              <a:spcBef>
                <a:spcPts val="80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q: The size of the moving average window, also called the order of moving average.</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5"/>
          <p:cNvSpPr txBox="1"/>
          <p:nvPr>
            <p:ph type="title"/>
          </p:nvPr>
        </p:nvSpPr>
        <p:spPr>
          <a:xfrm>
            <a:off x="1710910"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ARIMA (P,D,Q) MODEL</a:t>
            </a:r>
            <a:br>
              <a:rPr b="0" i="0" lang="en-US">
                <a:solidFill>
                  <a:srgbClr val="D5D5D5"/>
                </a:solidFill>
                <a:latin typeface="Roboto"/>
                <a:ea typeface="Roboto"/>
                <a:cs typeface="Roboto"/>
                <a:sym typeface="Roboto"/>
              </a:rPr>
            </a:br>
            <a:endParaRPr/>
          </a:p>
        </p:txBody>
      </p:sp>
      <p:sp>
        <p:nvSpPr>
          <p:cNvPr id="593" name="Google Shape;593;p55"/>
          <p:cNvSpPr txBox="1"/>
          <p:nvPr/>
        </p:nvSpPr>
        <p:spPr>
          <a:xfrm>
            <a:off x="204186" y="807868"/>
            <a:ext cx="11638149" cy="5939703"/>
          </a:xfrm>
          <a:prstGeom prst="rect">
            <a:avLst/>
          </a:prstGeom>
          <a:blipFill rotWithShape="1">
            <a:blip r:embed="rId3">
              <a:alphaModFix/>
            </a:blip>
            <a:stretch>
              <a:fillRect b="0" l="-418" r="0" t="-71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6"/>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SIMPLE ARIMA MODEL</a:t>
            </a:r>
            <a:br>
              <a:rPr b="0" i="0" lang="en-US">
                <a:solidFill>
                  <a:srgbClr val="D5D5D5"/>
                </a:solidFill>
                <a:latin typeface="Roboto"/>
                <a:ea typeface="Roboto"/>
                <a:cs typeface="Roboto"/>
                <a:sym typeface="Roboto"/>
              </a:rPr>
            </a:br>
            <a:endParaRPr/>
          </a:p>
        </p:txBody>
      </p:sp>
      <p:pic>
        <p:nvPicPr>
          <p:cNvPr id="599" name="Google Shape;599;p56"/>
          <p:cNvPicPr preferRelativeResize="0"/>
          <p:nvPr/>
        </p:nvPicPr>
        <p:blipFill rotWithShape="1">
          <a:blip r:embed="rId3">
            <a:alphaModFix/>
          </a:blip>
          <a:srcRect b="0" l="0" r="0" t="0"/>
          <a:stretch/>
        </p:blipFill>
        <p:spPr>
          <a:xfrm>
            <a:off x="290670" y="983165"/>
            <a:ext cx="4526280" cy="2796540"/>
          </a:xfrm>
          <a:prstGeom prst="rect">
            <a:avLst/>
          </a:prstGeom>
          <a:noFill/>
          <a:ln>
            <a:noFill/>
          </a:ln>
        </p:spPr>
      </p:pic>
      <p:sp>
        <p:nvSpPr>
          <p:cNvPr id="600" name="Google Shape;600;p56"/>
          <p:cNvSpPr txBox="1"/>
          <p:nvPr/>
        </p:nvSpPr>
        <p:spPr>
          <a:xfrm>
            <a:off x="221942" y="3879541"/>
            <a:ext cx="43500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This is of specific model (2,1,0) [(p,d,q)]</a:t>
            </a:r>
            <a:endParaRPr/>
          </a:p>
        </p:txBody>
      </p:sp>
      <p:sp>
        <p:nvSpPr>
          <p:cNvPr id="601" name="Google Shape;601;p56"/>
          <p:cNvSpPr txBox="1"/>
          <p:nvPr/>
        </p:nvSpPr>
        <p:spPr>
          <a:xfrm>
            <a:off x="5365072" y="1227273"/>
            <a:ext cx="6826928"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Arial"/>
                <a:ea typeface="Arial"/>
                <a:cs typeface="Arial"/>
                <a:sym typeface="Arial"/>
              </a:rPr>
              <a:t>The basic information is pretty self-explanatory:</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Dep. Variable – What we’re trying to predict.</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Model – The type of model we’re using. AR, MA, ARIMA.</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Date – The date we ran the model</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Time – The time the model finished</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Sample – The range of the data</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Arial"/>
                <a:ea typeface="Arial"/>
                <a:cs typeface="Arial"/>
                <a:sym typeface="Arial"/>
              </a:rPr>
              <a:t>No. Observations – The number of observations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p56"/>
          <p:cNvSpPr txBox="1"/>
          <p:nvPr/>
        </p:nvSpPr>
        <p:spPr>
          <a:xfrm>
            <a:off x="5379392" y="4413351"/>
            <a:ext cx="537986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Arial"/>
                <a:ea typeface="Arial"/>
                <a:cs typeface="Arial"/>
                <a:sym typeface="Arial"/>
              </a:rPr>
              <a:t>The dependent variable is the close, which we’re trying to predict. The independent variables are the constant beta. The error term is sigma2 or epsilon in our general equation.</a:t>
            </a:r>
            <a:endParaRPr/>
          </a:p>
          <a:p>
            <a:pPr indent="0" lvl="0" marL="0" marR="0" rtl="0" algn="l">
              <a:spcBef>
                <a:spcPts val="0"/>
              </a:spcBef>
              <a:spcAft>
                <a:spcPts val="0"/>
              </a:spcAft>
              <a:buNone/>
            </a:pPr>
            <a:r>
              <a:rPr b="0" i="0" lang="en-US" sz="1800">
                <a:solidFill>
                  <a:schemeClr val="lt1"/>
                </a:solidFill>
                <a:latin typeface="Arial"/>
                <a:ea typeface="Arial"/>
                <a:cs typeface="Arial"/>
                <a:sym typeface="Arial"/>
              </a:rPr>
              <a:t>Therefore, we want each term to have a p-value of less than 0.05, so we can reject the null hypothesis with statistically significant values.</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7"/>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AUTO ARIMA MODEL</a:t>
            </a:r>
            <a:br>
              <a:rPr b="0" i="0" lang="en-US">
                <a:solidFill>
                  <a:srgbClr val="D5D5D5"/>
                </a:solidFill>
                <a:latin typeface="Roboto"/>
                <a:ea typeface="Roboto"/>
                <a:cs typeface="Roboto"/>
                <a:sym typeface="Roboto"/>
              </a:rPr>
            </a:br>
            <a:endParaRPr/>
          </a:p>
        </p:txBody>
      </p:sp>
      <p:pic>
        <p:nvPicPr>
          <p:cNvPr id="608" name="Google Shape;608;p57"/>
          <p:cNvPicPr preferRelativeResize="0"/>
          <p:nvPr/>
        </p:nvPicPr>
        <p:blipFill rotWithShape="1">
          <a:blip r:embed="rId3">
            <a:alphaModFix/>
          </a:blip>
          <a:srcRect b="0" l="0" r="0" t="0"/>
          <a:stretch/>
        </p:blipFill>
        <p:spPr>
          <a:xfrm>
            <a:off x="300739" y="984774"/>
            <a:ext cx="5421015" cy="3427428"/>
          </a:xfrm>
          <a:prstGeom prst="rect">
            <a:avLst/>
          </a:prstGeom>
          <a:noFill/>
          <a:ln>
            <a:noFill/>
          </a:ln>
          <a:effectLst>
            <a:outerShdw blurRad="292100" rotWithShape="0" algn="tl" dir="2700000" dist="139700">
              <a:srgbClr val="333333">
                <a:alpha val="64705"/>
              </a:srgbClr>
            </a:outerShdw>
          </a:effectLst>
        </p:spPr>
      </p:pic>
      <p:sp>
        <p:nvSpPr>
          <p:cNvPr id="609" name="Google Shape;609;p57"/>
          <p:cNvSpPr txBox="1"/>
          <p:nvPr/>
        </p:nvSpPr>
        <p:spPr>
          <a:xfrm>
            <a:off x="6640497" y="1083076"/>
            <a:ext cx="4847208"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lt1"/>
                </a:solidFill>
                <a:latin typeface="Calibri"/>
                <a:ea typeface="Calibri"/>
                <a:cs typeface="Calibri"/>
                <a:sym typeface="Calibri"/>
              </a:rPr>
              <a:t>Auto ARIMA</a:t>
            </a:r>
            <a:r>
              <a:rPr lang="en-US" sz="1800">
                <a:solidFill>
                  <a:schemeClr val="lt1"/>
                </a:solidFill>
                <a:latin typeface="Calibri"/>
                <a:ea typeface="Calibri"/>
                <a:cs typeface="Calibri"/>
                <a:sym typeface="Calibri"/>
              </a:rPr>
              <a:t>: Automatically discover the optimal order for an ARIMA model. </a:t>
            </a:r>
            <a:endParaRPr/>
          </a:p>
          <a:p>
            <a:pPr indent="0" lvl="0" marL="0" marR="0" rtl="0" algn="just">
              <a:spcBef>
                <a:spcPts val="0"/>
              </a:spcBef>
              <a:spcAft>
                <a:spcPts val="0"/>
              </a:spcAft>
              <a:buNone/>
            </a:pPr>
            <a:r>
              <a:rPr lang="en-US" sz="1800">
                <a:solidFill>
                  <a:schemeClr val="lt1"/>
                </a:solidFill>
                <a:latin typeface="Calibri"/>
                <a:ea typeface="Calibri"/>
                <a:cs typeface="Calibri"/>
                <a:sym typeface="Calibri"/>
              </a:rPr>
              <a:t>The auto_arima function seeks to identify the most optimal parameters for an ARIMA model, and returna fitted ARIMA model.</a:t>
            </a:r>
            <a:endParaRPr/>
          </a:p>
          <a:p>
            <a:pPr indent="0" lvl="0" marL="0" marR="0" rtl="0" algn="just">
              <a:spcBef>
                <a:spcPts val="0"/>
              </a:spcBef>
              <a:spcAft>
                <a:spcPts val="0"/>
              </a:spcAft>
              <a:buNone/>
            </a:pPr>
            <a:r>
              <a:rPr lang="en-US" sz="1800">
                <a:solidFill>
                  <a:schemeClr val="lt1"/>
                </a:solidFill>
                <a:latin typeface="Calibri"/>
                <a:ea typeface="Calibri"/>
                <a:cs typeface="Calibri"/>
                <a:sym typeface="Calibri"/>
              </a:rPr>
              <a:t>The auro_arima function works by conducting differencing tests (i.e., Kwiatkowski–Phillips–Schmidt–Shin, Augmented Dickey-Fuller or Phillips–Perron) to determine the order of differencing, d, and then fitting models within ranges of defined start_p, max_p, start_q, max_q ranges. If the seasonal optional is enabled, auto_arima also seeks to identify the optimal P and Q hyper-parameters after conducting the Canova-Hansen to determine the optimal order of seasonal differencing, D.</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57"/>
          <p:cNvSpPr txBox="1"/>
          <p:nvPr/>
        </p:nvSpPr>
        <p:spPr>
          <a:xfrm>
            <a:off x="603682" y="4660777"/>
            <a:ext cx="420801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a:solidFill>
                  <a:schemeClr val="lt1"/>
                </a:solidFill>
                <a:latin typeface="Arial"/>
                <a:ea typeface="Arial"/>
                <a:cs typeface="Arial"/>
                <a:sym typeface="Arial"/>
              </a:rPr>
              <a:t>SARIMAX stands for Seasonal AutoRegressive Integrated Moving Average with eXogenous regressors.</a:t>
            </a: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8"/>
          <p:cNvSpPr txBox="1"/>
          <p:nvPr>
            <p:ph type="title"/>
          </p:nvPr>
        </p:nvSpPr>
        <p:spPr>
          <a:xfrm>
            <a:off x="2154794" y="0"/>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 – AUTO ARIMA MODEL</a:t>
            </a:r>
            <a:br>
              <a:rPr b="0" i="0" lang="en-US">
                <a:solidFill>
                  <a:srgbClr val="D5D5D5"/>
                </a:solidFill>
                <a:latin typeface="Roboto"/>
                <a:ea typeface="Roboto"/>
                <a:cs typeface="Roboto"/>
                <a:sym typeface="Roboto"/>
              </a:rPr>
            </a:br>
            <a:endParaRPr/>
          </a:p>
        </p:txBody>
      </p:sp>
      <p:pic>
        <p:nvPicPr>
          <p:cNvPr id="616" name="Google Shape;616;p58"/>
          <p:cNvPicPr preferRelativeResize="0"/>
          <p:nvPr/>
        </p:nvPicPr>
        <p:blipFill rotWithShape="1">
          <a:blip r:embed="rId3">
            <a:alphaModFix/>
          </a:blip>
          <a:srcRect b="0" l="0" r="0" t="0"/>
          <a:stretch/>
        </p:blipFill>
        <p:spPr>
          <a:xfrm>
            <a:off x="300739" y="984774"/>
            <a:ext cx="5421015" cy="3427428"/>
          </a:xfrm>
          <a:prstGeom prst="rect">
            <a:avLst/>
          </a:prstGeom>
          <a:noFill/>
          <a:ln>
            <a:noFill/>
          </a:ln>
          <a:effectLst>
            <a:outerShdw blurRad="292100" rotWithShape="0" algn="tl" dir="2700000" dist="139700">
              <a:srgbClr val="333333">
                <a:alpha val="64705"/>
              </a:srgbClr>
            </a:outerShdw>
          </a:effectLst>
        </p:spPr>
      </p:pic>
      <p:sp>
        <p:nvSpPr>
          <p:cNvPr id="617" name="Google Shape;617;p58"/>
          <p:cNvSpPr txBox="1"/>
          <p:nvPr/>
        </p:nvSpPr>
        <p:spPr>
          <a:xfrm>
            <a:off x="6296297" y="1083076"/>
            <a:ext cx="484720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lt1"/>
                </a:solidFill>
                <a:latin typeface="Arial"/>
                <a:ea typeface="Arial"/>
                <a:cs typeface="Arial"/>
                <a:sym typeface="Arial"/>
              </a:rPr>
              <a:t>The Ljung Box test, pronounced “Young” and sometimes called the modified Box-Pierce test, tests that the errors are white noise.</a:t>
            </a:r>
            <a:endParaRPr/>
          </a:p>
          <a:p>
            <a:pPr indent="0" lvl="0" marL="0" marR="0" rtl="0" algn="l">
              <a:spcBef>
                <a:spcPts val="0"/>
              </a:spcBef>
              <a:spcAft>
                <a:spcPts val="0"/>
              </a:spcAft>
              <a:buNone/>
            </a:pPr>
            <a:r>
              <a:rPr b="0" i="0" lang="en-US" sz="1600">
                <a:solidFill>
                  <a:schemeClr val="lt1"/>
                </a:solidFill>
                <a:latin typeface="Arial"/>
                <a:ea typeface="Arial"/>
                <a:cs typeface="Arial"/>
                <a:sym typeface="Arial"/>
              </a:rPr>
              <a:t>The Ljung-Box (L1) (Q) is the LBQ test statistic at lag 1 is, the Prob(Q) is 0.00, and the p-value is 0.98. Since the probability is above 0.05, we can’t reject the null that the errors are white noise.</a:t>
            </a:r>
            <a:endParaRPr/>
          </a:p>
        </p:txBody>
      </p:sp>
      <p:sp>
        <p:nvSpPr>
          <p:cNvPr id="618" name="Google Shape;618;p58"/>
          <p:cNvSpPr txBox="1"/>
          <p:nvPr/>
        </p:nvSpPr>
        <p:spPr>
          <a:xfrm>
            <a:off x="6096000" y="3197204"/>
            <a:ext cx="614334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lt1"/>
                </a:solidFill>
                <a:latin typeface="Arial"/>
                <a:ea typeface="Arial"/>
                <a:cs typeface="Arial"/>
                <a:sym typeface="Arial"/>
              </a:rPr>
              <a:t>Heteroscedasticity tests that the error residuals are homoscedastic or have the same variance. The summary performs White’s test. Our summary statistics show a test statistic of 1.00 and a p-value of 1.00, which means we reject the null hypothesis and our residuals show variance , i.e. trend , noise and seasonality component is present which might make problem during our forecasting model setup. </a:t>
            </a:r>
            <a:endParaRPr sz="1600">
              <a:solidFill>
                <a:schemeClr val="lt1"/>
              </a:solidFill>
              <a:latin typeface="Calibri"/>
              <a:ea typeface="Calibri"/>
              <a:cs typeface="Calibri"/>
              <a:sym typeface="Calibri"/>
            </a:endParaRPr>
          </a:p>
        </p:txBody>
      </p:sp>
      <p:sp>
        <p:nvSpPr>
          <p:cNvPr id="619" name="Google Shape;619;p58"/>
          <p:cNvSpPr txBox="1"/>
          <p:nvPr/>
        </p:nvSpPr>
        <p:spPr>
          <a:xfrm>
            <a:off x="300739" y="4678532"/>
            <a:ext cx="5673933"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lt1"/>
                </a:solidFill>
                <a:latin typeface="Arial"/>
                <a:ea typeface="Arial"/>
                <a:cs typeface="Arial"/>
                <a:sym typeface="Arial"/>
              </a:rPr>
              <a:t>The log-likelihood function identifies a distribution that fits best with the sampled data. While it’s useful, AIC and BIC punish the model for complexity. Akaike’s Information Criterion (AIC) helps determine the strength of the linear regression model. Bayesian Information Criterion (BIC), like the AIC, also punishes a model for complexity, but it also incorporates the number of rows in the data.</a:t>
            </a:r>
            <a:endParaRPr/>
          </a:p>
          <a:p>
            <a:pPr indent="0" lvl="0" marL="0" marR="0" rtl="0" algn="l">
              <a:spcBef>
                <a:spcPts val="0"/>
              </a:spcBef>
              <a:spcAft>
                <a:spcPts val="0"/>
              </a:spcAft>
              <a:buNone/>
            </a:pP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9"/>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25" name="Google Shape;625;p59"/>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26" name="Google Shape;626;p59"/>
          <p:cNvSpPr/>
          <p:nvPr/>
        </p:nvSpPr>
        <p:spPr>
          <a:xfrm>
            <a:off x="3400147" y="905427"/>
            <a:ext cx="4847208" cy="728133"/>
          </a:xfrm>
          <a:prstGeom prst="rect">
            <a:avLst/>
          </a:prstGeom>
          <a:solidFill>
            <a:schemeClr val="accent3"/>
          </a:solidFill>
          <a:ln cap="rnd" cmpd="sng" w="19050">
            <a:solidFill>
              <a:srgbClr val="6C8E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7000"/>
              </a:lnSpc>
              <a:spcBef>
                <a:spcPts val="0"/>
              </a:spcBef>
              <a:spcAft>
                <a:spcPts val="0"/>
              </a:spcAft>
              <a:buNone/>
            </a:pPr>
            <a:r>
              <a:rPr lang="en-US" sz="1800">
                <a:solidFill>
                  <a:schemeClr val="lt1"/>
                </a:solidFill>
                <a:latin typeface="Times New Roman"/>
                <a:ea typeface="Times New Roman"/>
                <a:cs typeface="Times New Roman"/>
                <a:sym typeface="Times New Roman"/>
              </a:rPr>
              <a:t>     This is section is divided into three parts :-</a:t>
            </a:r>
            <a:endParaRPr sz="1800">
              <a:solidFill>
                <a:schemeClr val="lt1"/>
              </a:solidFill>
              <a:latin typeface="Calibri"/>
              <a:ea typeface="Calibri"/>
              <a:cs typeface="Calibri"/>
              <a:sym typeface="Calibri"/>
            </a:endParaRPr>
          </a:p>
        </p:txBody>
      </p:sp>
      <p:sp>
        <p:nvSpPr>
          <p:cNvPr id="627" name="Google Shape;627;p59"/>
          <p:cNvSpPr/>
          <p:nvPr/>
        </p:nvSpPr>
        <p:spPr>
          <a:xfrm>
            <a:off x="506227" y="2219416"/>
            <a:ext cx="3488724" cy="3098307"/>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lang="en-US" sz="3600">
                <a:solidFill>
                  <a:schemeClr val="lt1"/>
                </a:solidFill>
                <a:latin typeface="Times New Roman"/>
                <a:ea typeface="Times New Roman"/>
                <a:cs typeface="Times New Roman"/>
                <a:sym typeface="Times New Roman"/>
              </a:rPr>
              <a:t>Auto ARIMA plot diagnostics.</a:t>
            </a:r>
            <a:endParaRPr sz="3600">
              <a:solidFill>
                <a:schemeClr val="lt1"/>
              </a:solidFill>
              <a:latin typeface="Calibri"/>
              <a:ea typeface="Calibri"/>
              <a:cs typeface="Calibri"/>
              <a:sym typeface="Calibri"/>
            </a:endParaRPr>
          </a:p>
        </p:txBody>
      </p:sp>
      <p:sp>
        <p:nvSpPr>
          <p:cNvPr id="628" name="Google Shape;628;p59"/>
          <p:cNvSpPr/>
          <p:nvPr/>
        </p:nvSpPr>
        <p:spPr>
          <a:xfrm>
            <a:off x="8373322" y="2219416"/>
            <a:ext cx="3488724" cy="3098307"/>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lang="en-US" sz="3600">
                <a:solidFill>
                  <a:schemeClr val="lt1"/>
                </a:solidFill>
                <a:latin typeface="Times New Roman"/>
                <a:ea typeface="Times New Roman"/>
                <a:cs typeface="Times New Roman"/>
                <a:sym typeface="Times New Roman"/>
              </a:rPr>
              <a:t>Performance Metrics.</a:t>
            </a:r>
            <a:endParaRPr sz="3600">
              <a:solidFill>
                <a:schemeClr val="lt1"/>
              </a:solidFill>
              <a:latin typeface="Calibri"/>
              <a:ea typeface="Calibri"/>
              <a:cs typeface="Calibri"/>
              <a:sym typeface="Calibri"/>
            </a:endParaRPr>
          </a:p>
        </p:txBody>
      </p:sp>
      <p:sp>
        <p:nvSpPr>
          <p:cNvPr id="629" name="Google Shape;629;p59"/>
          <p:cNvSpPr/>
          <p:nvPr/>
        </p:nvSpPr>
        <p:spPr>
          <a:xfrm>
            <a:off x="4514295" y="2219416"/>
            <a:ext cx="3488724" cy="3098307"/>
          </a:xfrm>
          <a:prstGeom prst="roundRect">
            <a:avLst>
              <a:gd fmla="val 16667" name="adj"/>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lang="en-US" sz="4000">
                <a:solidFill>
                  <a:schemeClr val="lt1"/>
                </a:solidFill>
                <a:latin typeface="Times New Roman"/>
                <a:ea typeface="Times New Roman"/>
                <a:cs typeface="Times New Roman"/>
                <a:sym typeface="Times New Roman"/>
              </a:rPr>
              <a:t>Forecast Measures.</a:t>
            </a:r>
            <a:endParaRPr sz="40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0"/>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35" name="Google Shape;635;p60"/>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36" name="Google Shape;636;p60"/>
          <p:cNvSpPr txBox="1"/>
          <p:nvPr/>
        </p:nvSpPr>
        <p:spPr>
          <a:xfrm>
            <a:off x="321815" y="1079563"/>
            <a:ext cx="6094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cap="small">
                <a:solidFill>
                  <a:schemeClr val="lt1"/>
                </a:solidFill>
                <a:latin typeface="Times New Roman"/>
                <a:ea typeface="Times New Roman"/>
                <a:cs typeface="Times New Roman"/>
                <a:sym typeface="Times New Roman"/>
              </a:rPr>
              <a:t>AUTO ARIMA PLOT DIAGNOSTICS</a:t>
            </a:r>
            <a:endParaRPr sz="1800">
              <a:solidFill>
                <a:schemeClr val="lt1"/>
              </a:solidFill>
              <a:latin typeface="Calibri"/>
              <a:ea typeface="Calibri"/>
              <a:cs typeface="Calibri"/>
              <a:sym typeface="Calibri"/>
            </a:endParaRPr>
          </a:p>
        </p:txBody>
      </p:sp>
      <p:pic>
        <p:nvPicPr>
          <p:cNvPr id="637" name="Google Shape;637;p60"/>
          <p:cNvPicPr preferRelativeResize="0"/>
          <p:nvPr/>
        </p:nvPicPr>
        <p:blipFill rotWithShape="1">
          <a:blip r:embed="rId3">
            <a:alphaModFix/>
          </a:blip>
          <a:srcRect b="0" l="0" r="0" t="0"/>
          <a:stretch/>
        </p:blipFill>
        <p:spPr>
          <a:xfrm>
            <a:off x="224475" y="1628295"/>
            <a:ext cx="5795010" cy="4523930"/>
          </a:xfrm>
          <a:prstGeom prst="rect">
            <a:avLst/>
          </a:prstGeom>
          <a:noFill/>
          <a:ln>
            <a:noFill/>
          </a:ln>
          <a:effectLst>
            <a:outerShdw blurRad="292100" rotWithShape="0" algn="tl" dir="2700000" dist="139700">
              <a:srgbClr val="333333">
                <a:alpha val="64705"/>
              </a:srgbClr>
            </a:outerShdw>
          </a:effectLst>
        </p:spPr>
      </p:pic>
      <p:sp>
        <p:nvSpPr>
          <p:cNvPr id="638" name="Google Shape;638;p60"/>
          <p:cNvSpPr txBox="1"/>
          <p:nvPr/>
        </p:nvSpPr>
        <p:spPr>
          <a:xfrm>
            <a:off x="6676008" y="1448895"/>
            <a:ext cx="4947620" cy="4336059"/>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US" sz="1800">
                <a:solidFill>
                  <a:schemeClr val="lt1"/>
                </a:solidFill>
                <a:latin typeface="Times New Roman"/>
                <a:ea typeface="Times New Roman"/>
                <a:cs typeface="Times New Roman"/>
                <a:sym typeface="Times New Roman"/>
              </a:rPr>
              <a:t>Top left</a:t>
            </a:r>
            <a:r>
              <a:rPr lang="en-US" sz="1800">
                <a:solidFill>
                  <a:schemeClr val="lt1"/>
                </a:solidFill>
                <a:latin typeface="Times New Roman"/>
                <a:ea typeface="Times New Roman"/>
                <a:cs typeface="Times New Roman"/>
                <a:sym typeface="Times New Roman"/>
              </a:rPr>
              <a:t>: The residual errors seem to fluctuate around a mean of zero and have a uniform variance. </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b="1" lang="en-US" sz="1800">
                <a:solidFill>
                  <a:schemeClr val="lt1"/>
                </a:solidFill>
                <a:latin typeface="Times New Roman"/>
                <a:ea typeface="Times New Roman"/>
                <a:cs typeface="Times New Roman"/>
                <a:sym typeface="Times New Roman"/>
              </a:rPr>
              <a:t>Top Right</a:t>
            </a:r>
            <a:r>
              <a:rPr lang="en-US" sz="1800">
                <a:solidFill>
                  <a:schemeClr val="lt1"/>
                </a:solidFill>
                <a:latin typeface="Times New Roman"/>
                <a:ea typeface="Times New Roman"/>
                <a:cs typeface="Times New Roman"/>
                <a:sym typeface="Times New Roman"/>
              </a:rPr>
              <a:t>: The density plot suggest normal distribution with mean zero. </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b="1" lang="en-US" sz="1800">
                <a:solidFill>
                  <a:schemeClr val="lt1"/>
                </a:solidFill>
                <a:latin typeface="Times New Roman"/>
                <a:ea typeface="Times New Roman"/>
                <a:cs typeface="Times New Roman"/>
                <a:sym typeface="Times New Roman"/>
              </a:rPr>
              <a:t>Bottom left</a:t>
            </a:r>
            <a:r>
              <a:rPr lang="en-US" sz="1800">
                <a:solidFill>
                  <a:schemeClr val="lt1"/>
                </a:solidFill>
                <a:latin typeface="Times New Roman"/>
                <a:ea typeface="Times New Roman"/>
                <a:cs typeface="Times New Roman"/>
                <a:sym typeface="Times New Roman"/>
              </a:rPr>
              <a:t>: All the dots should fall perfectly in line with the red line. Any significant deviations would imply the distribution is skewed. </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b="1" lang="en-US" sz="1800">
                <a:solidFill>
                  <a:schemeClr val="lt1"/>
                </a:solidFill>
                <a:latin typeface="Times New Roman"/>
                <a:ea typeface="Times New Roman"/>
                <a:cs typeface="Times New Roman"/>
                <a:sym typeface="Times New Roman"/>
              </a:rPr>
              <a:t>Bottom Right</a:t>
            </a:r>
            <a:r>
              <a:rPr lang="en-US" sz="1800">
                <a:solidFill>
                  <a:schemeClr val="lt1"/>
                </a:solidFill>
                <a:latin typeface="Times New Roman"/>
                <a:ea typeface="Times New Roman"/>
                <a:cs typeface="Times New Roman"/>
                <a:sym typeface="Times New Roman"/>
              </a:rPr>
              <a:t>: The Correlogram, ACF plot shows the residual errors are not autocorrelated. Any autocorrelation would imply that there is some pattern in the residual errors which are not explained in the model. </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type="title"/>
          </p:nvPr>
        </p:nvSpPr>
        <p:spPr>
          <a:xfrm>
            <a:off x="3366341" y="-250032"/>
            <a:ext cx="8825659" cy="154471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Calibri"/>
              <a:buNone/>
            </a:pPr>
            <a:r>
              <a:rPr b="1" lang="en-US" sz="4400" u="sng"/>
              <a:t>LITERATURE  REVIEW</a:t>
            </a:r>
            <a:endParaRPr/>
          </a:p>
        </p:txBody>
      </p:sp>
      <p:sp>
        <p:nvSpPr>
          <p:cNvPr id="198" name="Google Shape;198;p7"/>
          <p:cNvSpPr txBox="1"/>
          <p:nvPr/>
        </p:nvSpPr>
        <p:spPr>
          <a:xfrm>
            <a:off x="275208" y="1012054"/>
            <a:ext cx="11665258" cy="521912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1600"/>
              <a:buFont typeface="Noto Sans Symbols"/>
              <a:buChar char="❑"/>
            </a:pPr>
            <a:r>
              <a:rPr lang="en-US" sz="1600">
                <a:solidFill>
                  <a:schemeClr val="lt1"/>
                </a:solidFill>
                <a:latin typeface="Times New Roman"/>
                <a:ea typeface="Times New Roman"/>
                <a:cs typeface="Times New Roman"/>
                <a:sym typeface="Times New Roman"/>
              </a:rPr>
              <a:t>Kaleb Phipps , Martin Ratz , Dirk Muller , Veit Hagenmeyer and Ralf Mikut in their paper titled "</a:t>
            </a:r>
            <a:r>
              <a:rPr b="1" i="1" lang="en-US" sz="1600">
                <a:solidFill>
                  <a:schemeClr val="lt1"/>
                </a:solidFill>
                <a:latin typeface="Times New Roman"/>
                <a:ea typeface="Times New Roman"/>
                <a:cs typeface="Times New Roman"/>
                <a:sym typeface="Times New Roman"/>
              </a:rPr>
              <a:t>REVIEW OF AUTOMATED TIME SERIES PIPELINE</a:t>
            </a:r>
            <a:r>
              <a:rPr lang="en-US" sz="1600">
                <a:solidFill>
                  <a:schemeClr val="lt1"/>
                </a:solidFill>
                <a:latin typeface="Times New Roman"/>
                <a:ea typeface="Times New Roman"/>
                <a:cs typeface="Times New Roman"/>
                <a:sym typeface="Times New Roman"/>
              </a:rPr>
              <a:t>" (</a:t>
            </a:r>
            <a:r>
              <a:rPr b="1" lang="en-US" sz="1600">
                <a:solidFill>
                  <a:schemeClr val="lt1"/>
                </a:solidFill>
                <a:latin typeface="Times New Roman"/>
                <a:ea typeface="Times New Roman"/>
                <a:cs typeface="Times New Roman"/>
                <a:sym typeface="Times New Roman"/>
              </a:rPr>
              <a:t>Feb , 2022</a:t>
            </a:r>
            <a:r>
              <a:rPr lang="en-US" sz="1600">
                <a:solidFill>
                  <a:schemeClr val="lt1"/>
                </a:solidFill>
                <a:latin typeface="Times New Roman"/>
                <a:ea typeface="Times New Roman"/>
                <a:cs typeface="Times New Roman"/>
                <a:sym typeface="Times New Roman"/>
              </a:rPr>
              <a:t>) created a model using complex design which mainly included the sections data pre-processing , feature engineering , hyperparameter optimization , forecasting method selection and forecast ensembling organized in a pipeline structure . They used both Automated Machine Learning (AutoML) and automated statistical forecasting methods in a single pipeline for which they compared the automation methods for pipeline section and then analyzed automation methods regarding combination , interaction and coverage of the pipeline section. Finally they concluded that automation forecasting pipeline could be a large-scale process of time series forecasting and in future automation could be its one of the prime solution.</a:t>
            </a:r>
            <a:endParaRPr/>
          </a:p>
          <a:p>
            <a:pPr indent="0" lvl="0" marL="0" marR="0" rtl="0" algn="just">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lt1"/>
              </a:buClr>
              <a:buSzPts val="1600"/>
              <a:buFont typeface="Noto Sans Symbols"/>
              <a:buChar char="❑"/>
            </a:pPr>
            <a:r>
              <a:rPr lang="en-US" sz="1600">
                <a:solidFill>
                  <a:schemeClr val="lt1"/>
                </a:solidFill>
                <a:latin typeface="Times New Roman"/>
                <a:ea typeface="Times New Roman"/>
                <a:cs typeface="Times New Roman"/>
                <a:sym typeface="Times New Roman"/>
              </a:rPr>
              <a:t>Julien Siebert , Janek Grob and Christof Schroth in the paper titled "</a:t>
            </a:r>
            <a:r>
              <a:rPr b="1" i="1" lang="en-US" sz="1600">
                <a:solidFill>
                  <a:schemeClr val="lt1"/>
                </a:solidFill>
                <a:latin typeface="Times New Roman"/>
                <a:ea typeface="Times New Roman"/>
                <a:cs typeface="Times New Roman"/>
                <a:sym typeface="Times New Roman"/>
              </a:rPr>
              <a:t>A Systematic Review Of Python Packages for  Time Series Analysis</a:t>
            </a:r>
            <a:r>
              <a:rPr lang="en-US" sz="1600">
                <a:solidFill>
                  <a:schemeClr val="lt1"/>
                </a:solidFill>
                <a:latin typeface="Times New Roman"/>
                <a:ea typeface="Times New Roman"/>
                <a:cs typeface="Times New Roman"/>
                <a:sym typeface="Times New Roman"/>
              </a:rPr>
              <a:t>" (</a:t>
            </a:r>
            <a:r>
              <a:rPr b="1" lang="en-US" sz="1600">
                <a:solidFill>
                  <a:schemeClr val="lt1"/>
                </a:solidFill>
                <a:latin typeface="Times New Roman"/>
                <a:ea typeface="Times New Roman"/>
                <a:cs typeface="Times New Roman"/>
                <a:sym typeface="Times New Roman"/>
              </a:rPr>
              <a:t>June , 2021</a:t>
            </a:r>
            <a:r>
              <a:rPr lang="en-US" sz="1600">
                <a:solidFill>
                  <a:schemeClr val="lt1"/>
                </a:solidFill>
                <a:latin typeface="Times New Roman"/>
                <a:ea typeface="Times New Roman"/>
                <a:cs typeface="Times New Roman"/>
                <a:sym typeface="Times New Roman"/>
              </a:rPr>
              <a:t>) reviewed the packages that were used to analyse , classified the packages according to analysis tasks implemented and the means for evaluating the result. At last they their result concluded that  forecasting is by far the most frequently implemented task and that half of the packages provide in gaining knowledge about data or generate synthetic data.</a:t>
            </a:r>
            <a:endParaRPr sz="16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1600">
              <a:solidFill>
                <a:schemeClr val="lt1"/>
              </a:solidFill>
              <a:latin typeface="Calibri"/>
              <a:ea typeface="Calibri"/>
              <a:cs typeface="Calibri"/>
              <a:sym typeface="Calibri"/>
            </a:endParaRPr>
          </a:p>
          <a:p>
            <a:pPr indent="-184150" lvl="0" marL="285750" marR="0" rtl="0" algn="l">
              <a:spcBef>
                <a:spcPts val="0"/>
              </a:spcBef>
              <a:spcAft>
                <a:spcPts val="0"/>
              </a:spcAft>
              <a:buClr>
                <a:schemeClr val="lt1"/>
              </a:buClr>
              <a:buSzPts val="1600"/>
              <a:buFont typeface="Noto Sans Symbols"/>
              <a:buNone/>
            </a:pPr>
            <a:r>
              <a:t/>
            </a:r>
            <a:endParaRPr sz="1600">
              <a:solidFill>
                <a:schemeClr val="lt1"/>
              </a:solidFill>
              <a:latin typeface="Calibri"/>
              <a:ea typeface="Calibri"/>
              <a:cs typeface="Calibri"/>
              <a:sym typeface="Calibri"/>
            </a:endParaRPr>
          </a:p>
          <a:p>
            <a:pPr indent="-285750" lvl="0" marL="285750" marR="0" rtl="0" algn="just">
              <a:lnSpc>
                <a:spcPct val="107000"/>
              </a:lnSpc>
              <a:spcBef>
                <a:spcPts val="0"/>
              </a:spcBef>
              <a:spcAft>
                <a:spcPts val="0"/>
              </a:spcAft>
              <a:buClr>
                <a:schemeClr val="lt1"/>
              </a:buClr>
              <a:buSzPts val="1600"/>
              <a:buFont typeface="Noto Sans Symbols"/>
              <a:buChar char="❑"/>
            </a:pPr>
            <a:r>
              <a:rPr lang="en-US" sz="1600">
                <a:solidFill>
                  <a:schemeClr val="lt1"/>
                </a:solidFill>
                <a:latin typeface="Times New Roman"/>
                <a:ea typeface="Times New Roman"/>
                <a:cs typeface="Times New Roman"/>
                <a:sym typeface="Times New Roman"/>
              </a:rPr>
              <a:t>Wes McKinney , Josef Perktold and Skipper Seabold in the paper titled "</a:t>
            </a:r>
            <a:r>
              <a:rPr b="1" lang="en-US" sz="1600">
                <a:solidFill>
                  <a:schemeClr val="lt1"/>
                </a:solidFill>
                <a:latin typeface="Times New Roman"/>
                <a:ea typeface="Times New Roman"/>
                <a:cs typeface="Times New Roman"/>
                <a:sym typeface="Times New Roman"/>
              </a:rPr>
              <a:t>Time Series Analysis in Python with Statsmodels</a:t>
            </a:r>
            <a:r>
              <a:rPr lang="en-US" sz="1600">
                <a:solidFill>
                  <a:schemeClr val="lt1"/>
                </a:solidFill>
                <a:latin typeface="Times New Roman"/>
                <a:ea typeface="Times New Roman"/>
                <a:cs typeface="Times New Roman"/>
                <a:sym typeface="Times New Roman"/>
              </a:rPr>
              <a:t>" (</a:t>
            </a:r>
            <a:r>
              <a:rPr b="1" lang="en-US" sz="1600">
                <a:solidFill>
                  <a:schemeClr val="lt1"/>
                </a:solidFill>
                <a:latin typeface="Times New Roman"/>
                <a:ea typeface="Times New Roman"/>
                <a:cs typeface="Times New Roman"/>
                <a:sym typeface="Times New Roman"/>
              </a:rPr>
              <a:t>2011</a:t>
            </a:r>
            <a:r>
              <a:rPr lang="en-US" sz="1600">
                <a:solidFill>
                  <a:schemeClr val="lt1"/>
                </a:solidFill>
                <a:latin typeface="Times New Roman"/>
                <a:ea typeface="Times New Roman"/>
                <a:cs typeface="Times New Roman"/>
                <a:sym typeface="Times New Roman"/>
              </a:rPr>
              <a:t>) used time series analysis feature of scikits.statsmodels to show linear model classes , autoregressive , moving average , ARMA and Vector autoregressive models VAR. The process followed by setting up the ols parameters , then stationary check of unit roots , ARMA implementation and modelling and then finally using the VAR model to generate the forecast.</a:t>
            </a:r>
            <a:endParaRPr sz="16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1"/>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44" name="Google Shape;644;p61"/>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45" name="Google Shape;645;p61"/>
          <p:cNvSpPr txBox="1"/>
          <p:nvPr/>
        </p:nvSpPr>
        <p:spPr>
          <a:xfrm>
            <a:off x="144262" y="1079563"/>
            <a:ext cx="6094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cap="small">
                <a:solidFill>
                  <a:schemeClr val="lt1"/>
                </a:solidFill>
                <a:latin typeface="Times New Roman"/>
                <a:ea typeface="Times New Roman"/>
                <a:cs typeface="Times New Roman"/>
                <a:sym typeface="Times New Roman"/>
              </a:rPr>
              <a:t>FORECAST MEASURES – SIMPLE FORECAST</a:t>
            </a:r>
            <a:endParaRPr sz="1800">
              <a:solidFill>
                <a:schemeClr val="lt1"/>
              </a:solidFill>
              <a:latin typeface="Calibri"/>
              <a:ea typeface="Calibri"/>
              <a:cs typeface="Calibri"/>
              <a:sym typeface="Calibri"/>
            </a:endParaRPr>
          </a:p>
        </p:txBody>
      </p:sp>
      <p:pic>
        <p:nvPicPr>
          <p:cNvPr id="646" name="Google Shape;646;p61"/>
          <p:cNvPicPr preferRelativeResize="0"/>
          <p:nvPr/>
        </p:nvPicPr>
        <p:blipFill rotWithShape="1">
          <a:blip r:embed="rId3">
            <a:alphaModFix/>
          </a:blip>
          <a:srcRect b="0" l="0" r="0" t="0"/>
          <a:stretch/>
        </p:blipFill>
        <p:spPr>
          <a:xfrm>
            <a:off x="295182" y="1807696"/>
            <a:ext cx="5943600" cy="4120250"/>
          </a:xfrm>
          <a:prstGeom prst="rect">
            <a:avLst/>
          </a:prstGeom>
          <a:noFill/>
          <a:ln>
            <a:noFill/>
          </a:ln>
          <a:effectLst>
            <a:outerShdw blurRad="292100" rotWithShape="0" algn="tl" dir="2700000" dist="139700">
              <a:srgbClr val="333333">
                <a:alpha val="64705"/>
              </a:srgbClr>
            </a:outerShdw>
          </a:effectLst>
        </p:spPr>
      </p:pic>
      <p:sp>
        <p:nvSpPr>
          <p:cNvPr id="647" name="Google Shape;647;p61"/>
          <p:cNvSpPr txBox="1"/>
          <p:nvPr/>
        </p:nvSpPr>
        <p:spPr>
          <a:xfrm>
            <a:off x="8114191" y="2436660"/>
            <a:ext cx="3586578"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This a simple forecasting model using the auto_arima model shown above.</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orange line under the shaded region gives us a glimpse of what the price might look in the future and here it suggests that closing price will show a increasing upward trend for the coming periods.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443883" y="18034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53" name="Google Shape;653;p62"/>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pic>
        <p:nvPicPr>
          <p:cNvPr id="654" name="Google Shape;654;p62"/>
          <p:cNvPicPr preferRelativeResize="0"/>
          <p:nvPr/>
        </p:nvPicPr>
        <p:blipFill rotWithShape="1">
          <a:blip r:embed="rId3">
            <a:alphaModFix/>
          </a:blip>
          <a:srcRect b="0" l="0" r="0" t="0"/>
          <a:stretch/>
        </p:blipFill>
        <p:spPr>
          <a:xfrm>
            <a:off x="8123069" y="1303335"/>
            <a:ext cx="3500560" cy="2296160"/>
          </a:xfrm>
          <a:prstGeom prst="rect">
            <a:avLst/>
          </a:prstGeom>
          <a:noFill/>
          <a:ln>
            <a:noFill/>
          </a:ln>
        </p:spPr>
      </p:pic>
      <p:sp>
        <p:nvSpPr>
          <p:cNvPr id="655" name="Google Shape;655;p62"/>
          <p:cNvSpPr txBox="1"/>
          <p:nvPr/>
        </p:nvSpPr>
        <p:spPr>
          <a:xfrm>
            <a:off x="8099396" y="3890849"/>
            <a:ext cx="384403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Holt Winter’s time series model is a very powerful prediction algorithm despite being one of the simplest models. It is used in various business problems mainly because of two reasons one of which is the simplest </a:t>
            </a:r>
            <a:r>
              <a:rPr b="1" lang="en-US" sz="1800">
                <a:solidFill>
                  <a:schemeClr val="lt1"/>
                </a:solidFill>
                <a:latin typeface="Times New Roman"/>
                <a:ea typeface="Times New Roman"/>
                <a:cs typeface="Times New Roman"/>
                <a:sym typeface="Times New Roman"/>
              </a:rPr>
              <a:t>implementation</a:t>
            </a:r>
            <a:r>
              <a:rPr lang="en-US" sz="1800">
                <a:solidFill>
                  <a:schemeClr val="lt1"/>
                </a:solidFill>
                <a:latin typeface="Times New Roman"/>
                <a:ea typeface="Times New Roman"/>
                <a:cs typeface="Times New Roman"/>
                <a:sym typeface="Times New Roman"/>
              </a:rPr>
              <a:t> and the model will </a:t>
            </a:r>
            <a:r>
              <a:rPr b="1" lang="en-US" sz="1800">
                <a:solidFill>
                  <a:schemeClr val="lt1"/>
                </a:solidFill>
                <a:latin typeface="Times New Roman"/>
                <a:ea typeface="Times New Roman"/>
                <a:cs typeface="Times New Roman"/>
                <a:sym typeface="Times New Roman"/>
              </a:rPr>
              <a:t>evolve</a:t>
            </a:r>
            <a:r>
              <a:rPr lang="en-US" sz="1800">
                <a:solidFill>
                  <a:schemeClr val="lt1"/>
                </a:solidFill>
                <a:latin typeface="Times New Roman"/>
                <a:ea typeface="Times New Roman"/>
                <a:cs typeface="Times New Roman"/>
                <a:sym typeface="Times New Roman"/>
              </a:rPr>
              <a:t> as business requirement change.</a:t>
            </a:r>
            <a:endParaRPr/>
          </a:p>
        </p:txBody>
      </p:sp>
      <p:sp>
        <p:nvSpPr>
          <p:cNvPr id="656" name="Google Shape;656;p62"/>
          <p:cNvSpPr txBox="1"/>
          <p:nvPr/>
        </p:nvSpPr>
        <p:spPr>
          <a:xfrm>
            <a:off x="443883" y="1500326"/>
            <a:ext cx="7396478"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A weighted average is simply an average of n numbers where each number is given a certain weight and the denominator is the sum of those n weights.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Simple Exponential Smoothing as the name suggest is used for forecasting when the data set has no trend or seasonality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Times New Roman"/>
                <a:ea typeface="Times New Roman"/>
                <a:cs typeface="Times New Roman"/>
                <a:sym typeface="Times New Roman"/>
              </a:rPr>
              <a:t>Holt ES can be used to forecast time series data that has trend but fails in the presence of seasonal variations in time series data.</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Times New Roman"/>
                <a:ea typeface="Times New Roman"/>
                <a:cs typeface="Times New Roman"/>
                <a:sym typeface="Times New Roman"/>
              </a:rPr>
              <a:t>The Holt-Winters ES modifies the Holt ES technique so that it can be used in the presence of both trend and seasonality. </a:t>
            </a:r>
            <a:endParaRPr/>
          </a:p>
        </p:txBody>
      </p:sp>
      <p:sp>
        <p:nvSpPr>
          <p:cNvPr id="657" name="Google Shape;657;p62"/>
          <p:cNvSpPr txBox="1"/>
          <p:nvPr/>
        </p:nvSpPr>
        <p:spPr>
          <a:xfrm>
            <a:off x="443883" y="4757509"/>
            <a:ext cx="7324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Types of ES :-</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Times New Roman"/>
                <a:ea typeface="Times New Roman"/>
                <a:cs typeface="Times New Roman"/>
                <a:sym typeface="Times New Roman"/>
              </a:rPr>
              <a:t>Single ES – Simple ES</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Times New Roman"/>
                <a:ea typeface="Times New Roman"/>
                <a:cs typeface="Times New Roman"/>
                <a:sym typeface="Times New Roman"/>
              </a:rPr>
              <a:t>Double ES – Holt ES (additive and multiplicative)</a:t>
            </a:r>
            <a:endParaRPr/>
          </a:p>
          <a:p>
            <a:pPr indent="-342900" lvl="0" marL="342900" marR="0" rtl="0" algn="l">
              <a:spcBef>
                <a:spcPts val="0"/>
              </a:spcBef>
              <a:spcAft>
                <a:spcPts val="0"/>
              </a:spcAft>
              <a:buClr>
                <a:schemeClr val="lt1"/>
              </a:buClr>
              <a:buSzPts val="1800"/>
              <a:buFont typeface="Calibri"/>
              <a:buAutoNum type="arabicPeriod"/>
            </a:pPr>
            <a:r>
              <a:rPr b="1" lang="en-US" sz="1800">
                <a:solidFill>
                  <a:schemeClr val="lt1"/>
                </a:solidFill>
                <a:latin typeface="Times New Roman"/>
                <a:ea typeface="Times New Roman"/>
                <a:cs typeface="Times New Roman"/>
                <a:sym typeface="Times New Roman"/>
              </a:rPr>
              <a:t>Triple ES – Seasonality + Trend , i.e. HWES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3"/>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63" name="Google Shape;663;p63"/>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64" name="Google Shape;664;p63"/>
          <p:cNvSpPr txBox="1"/>
          <p:nvPr/>
        </p:nvSpPr>
        <p:spPr>
          <a:xfrm>
            <a:off x="144261" y="1079563"/>
            <a:ext cx="77906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cap="small">
                <a:solidFill>
                  <a:schemeClr val="lt1"/>
                </a:solidFill>
                <a:latin typeface="Times New Roman"/>
                <a:ea typeface="Times New Roman"/>
                <a:cs typeface="Times New Roman"/>
                <a:sym typeface="Times New Roman"/>
              </a:rPr>
              <a:t>HOLT WINTER – SINGLE / SIMPLE  EXPONENTIAL SMOOTHENING</a:t>
            </a:r>
            <a:endParaRPr sz="1800">
              <a:solidFill>
                <a:schemeClr val="lt1"/>
              </a:solidFill>
              <a:latin typeface="Calibri"/>
              <a:ea typeface="Calibri"/>
              <a:cs typeface="Calibri"/>
              <a:sym typeface="Calibri"/>
            </a:endParaRPr>
          </a:p>
        </p:txBody>
      </p:sp>
      <p:pic>
        <p:nvPicPr>
          <p:cNvPr id="665" name="Google Shape;665;p63"/>
          <p:cNvPicPr preferRelativeResize="0"/>
          <p:nvPr/>
        </p:nvPicPr>
        <p:blipFill rotWithShape="1">
          <a:blip r:embed="rId3">
            <a:alphaModFix/>
          </a:blip>
          <a:srcRect b="0" l="0" r="0" t="0"/>
          <a:stretch/>
        </p:blipFill>
        <p:spPr>
          <a:xfrm>
            <a:off x="202930" y="1628295"/>
            <a:ext cx="7659211" cy="4706175"/>
          </a:xfrm>
          <a:prstGeom prst="rect">
            <a:avLst/>
          </a:prstGeom>
          <a:noFill/>
          <a:ln>
            <a:noFill/>
          </a:ln>
          <a:effectLst>
            <a:outerShdw blurRad="292100" rotWithShape="0" algn="tl" dir="2700000" dist="139700">
              <a:srgbClr val="333333">
                <a:alpha val="64705"/>
              </a:srgbClr>
            </a:outerShdw>
          </a:effectLst>
        </p:spPr>
      </p:pic>
      <p:sp>
        <p:nvSpPr>
          <p:cNvPr id="666" name="Google Shape;666;p63"/>
          <p:cNvSpPr txBox="1"/>
          <p:nvPr/>
        </p:nvSpPr>
        <p:spPr>
          <a:xfrm>
            <a:off x="8159465" y="2263805"/>
            <a:ext cx="377301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Simple or Single Exponential Smoothening as the name suggest s is used for forecasting when the dataset has no trend and seasonality , i.e. free of both trend and seasonal components.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4"/>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72" name="Google Shape;672;p64"/>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73" name="Google Shape;673;p64"/>
          <p:cNvSpPr txBox="1"/>
          <p:nvPr/>
        </p:nvSpPr>
        <p:spPr>
          <a:xfrm>
            <a:off x="144261" y="1079563"/>
            <a:ext cx="77906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cap="small">
                <a:solidFill>
                  <a:schemeClr val="lt1"/>
                </a:solidFill>
                <a:latin typeface="Times New Roman"/>
                <a:ea typeface="Times New Roman"/>
                <a:cs typeface="Times New Roman"/>
                <a:sym typeface="Times New Roman"/>
              </a:rPr>
              <a:t>HOLT WINTER – DOBLE / HOLT  EXPONENTIAL SMOOTHENING</a:t>
            </a:r>
            <a:endParaRPr sz="1800">
              <a:solidFill>
                <a:schemeClr val="lt1"/>
              </a:solidFill>
              <a:latin typeface="Calibri"/>
              <a:ea typeface="Calibri"/>
              <a:cs typeface="Calibri"/>
              <a:sym typeface="Calibri"/>
            </a:endParaRPr>
          </a:p>
        </p:txBody>
      </p:sp>
      <p:sp>
        <p:nvSpPr>
          <p:cNvPr id="674" name="Google Shape;674;p64"/>
          <p:cNvSpPr txBox="1"/>
          <p:nvPr/>
        </p:nvSpPr>
        <p:spPr>
          <a:xfrm>
            <a:off x="8159465" y="2263805"/>
            <a:ext cx="3773010" cy="38346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Holt  / Double Exponential Smoothening is a technique that overcomes one of the two above defined shortcomings. It can be used to forecast the data when trend component is present in the data but fails in the presence of seasonal component.</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Here the </a:t>
            </a:r>
            <a:r>
              <a:rPr b="1" lang="en-US" sz="1800">
                <a:solidFill>
                  <a:schemeClr val="lt1"/>
                </a:solidFill>
                <a:latin typeface="Calibri"/>
                <a:ea typeface="Calibri"/>
                <a:cs typeface="Calibri"/>
                <a:sym typeface="Calibri"/>
              </a:rPr>
              <a:t>trend</a:t>
            </a:r>
            <a:r>
              <a:rPr lang="en-US" sz="1800">
                <a:solidFill>
                  <a:schemeClr val="lt1"/>
                </a:solidFill>
                <a:latin typeface="Calibri"/>
                <a:ea typeface="Calibri"/>
                <a:cs typeface="Calibri"/>
                <a:sym typeface="Calibri"/>
              </a:rPr>
              <a:t> is taken as </a:t>
            </a:r>
            <a:r>
              <a:rPr b="1" lang="en-US" sz="1800">
                <a:solidFill>
                  <a:schemeClr val="lt1"/>
                </a:solidFill>
                <a:latin typeface="Calibri"/>
                <a:ea typeface="Calibri"/>
                <a:cs typeface="Calibri"/>
                <a:sym typeface="Calibri"/>
              </a:rPr>
              <a:t>additive</a:t>
            </a:r>
            <a:r>
              <a:rPr lang="en-US" sz="1800">
                <a:solidFill>
                  <a:schemeClr val="lt1"/>
                </a:solidFill>
                <a:latin typeface="Calibri"/>
                <a:ea typeface="Calibri"/>
                <a:cs typeface="Calibri"/>
                <a:sym typeface="Calibri"/>
              </a:rPr>
              <a:t> component.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675" name="Google Shape;675;p64"/>
          <p:cNvPicPr preferRelativeResize="0"/>
          <p:nvPr/>
        </p:nvPicPr>
        <p:blipFill rotWithShape="1">
          <a:blip r:embed="rId3">
            <a:alphaModFix/>
          </a:blip>
          <a:srcRect b="0" l="0" r="0" t="0"/>
          <a:stretch/>
        </p:blipFill>
        <p:spPr>
          <a:xfrm>
            <a:off x="259524" y="1628295"/>
            <a:ext cx="7501741" cy="453280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5"/>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81" name="Google Shape;681;p65"/>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82" name="Google Shape;682;p65"/>
          <p:cNvSpPr txBox="1"/>
          <p:nvPr/>
        </p:nvSpPr>
        <p:spPr>
          <a:xfrm>
            <a:off x="144262" y="1079563"/>
            <a:ext cx="8724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cap="small">
                <a:solidFill>
                  <a:schemeClr val="lt1"/>
                </a:solidFill>
                <a:latin typeface="Times New Roman"/>
                <a:ea typeface="Times New Roman"/>
                <a:cs typeface="Times New Roman"/>
                <a:sym typeface="Times New Roman"/>
              </a:rPr>
              <a:t>HOLT WINTER – TRIPLE  / HOLT WINTER EXPONENTIAL SMOOTHENING</a:t>
            </a:r>
            <a:endParaRPr sz="1800">
              <a:solidFill>
                <a:schemeClr val="lt1"/>
              </a:solidFill>
              <a:latin typeface="Calibri"/>
              <a:ea typeface="Calibri"/>
              <a:cs typeface="Calibri"/>
              <a:sym typeface="Calibri"/>
            </a:endParaRPr>
          </a:p>
        </p:txBody>
      </p:sp>
      <p:pic>
        <p:nvPicPr>
          <p:cNvPr id="683" name="Google Shape;683;p65"/>
          <p:cNvPicPr preferRelativeResize="0"/>
          <p:nvPr/>
        </p:nvPicPr>
        <p:blipFill rotWithShape="1">
          <a:blip r:embed="rId3">
            <a:alphaModFix/>
          </a:blip>
          <a:srcRect b="0" l="0" r="0" t="0"/>
          <a:stretch/>
        </p:blipFill>
        <p:spPr>
          <a:xfrm>
            <a:off x="214961" y="1447974"/>
            <a:ext cx="6832953" cy="3985160"/>
          </a:xfrm>
          <a:prstGeom prst="rect">
            <a:avLst/>
          </a:prstGeom>
          <a:noFill/>
          <a:ln>
            <a:noFill/>
          </a:ln>
          <a:effectLst>
            <a:outerShdw blurRad="292100" rotWithShape="0" algn="tl" dir="2700000" dist="139700">
              <a:srgbClr val="333333">
                <a:alpha val="64705"/>
              </a:srgbClr>
            </a:outerShdw>
          </a:effectLst>
        </p:spPr>
      </p:pic>
      <p:sp>
        <p:nvSpPr>
          <p:cNvPr id="684" name="Google Shape;684;p65"/>
          <p:cNvSpPr txBox="1"/>
          <p:nvPr/>
        </p:nvSpPr>
        <p:spPr>
          <a:xfrm>
            <a:off x="7927759" y="1628295"/>
            <a:ext cx="369586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Holt Winter / Triple Exponential Smoothening modifies the Holt Exponential Smoothening technique so that it can be used to forecast when both trend and seasonality is present in the data.</a:t>
            </a:r>
            <a:endParaRPr sz="1800">
              <a:solidFill>
                <a:schemeClr val="lt1"/>
              </a:solidFill>
              <a:latin typeface="Calibri"/>
              <a:ea typeface="Calibri"/>
              <a:cs typeface="Calibri"/>
              <a:sym typeface="Calibri"/>
            </a:endParaRPr>
          </a:p>
        </p:txBody>
      </p:sp>
      <p:sp>
        <p:nvSpPr>
          <p:cNvPr id="685" name="Google Shape;685;p65"/>
          <p:cNvSpPr txBox="1"/>
          <p:nvPr/>
        </p:nvSpPr>
        <p:spPr>
          <a:xfrm>
            <a:off x="8060924" y="3630967"/>
            <a:ext cx="3497802" cy="2682273"/>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1600">
                <a:solidFill>
                  <a:schemeClr val="lt1"/>
                </a:solidFill>
                <a:latin typeface="Calibri"/>
                <a:ea typeface="Calibri"/>
                <a:cs typeface="Calibri"/>
                <a:sym typeface="Calibri"/>
              </a:rPr>
              <a:t>Here the parameters of </a:t>
            </a:r>
            <a:r>
              <a:rPr b="1" lang="en-US" sz="1600">
                <a:solidFill>
                  <a:schemeClr val="lt1"/>
                </a:solidFill>
                <a:latin typeface="Calibri"/>
                <a:ea typeface="Calibri"/>
                <a:cs typeface="Calibri"/>
                <a:sym typeface="Calibri"/>
              </a:rPr>
              <a:t>trend </a:t>
            </a:r>
            <a:r>
              <a:rPr lang="en-US" sz="1600">
                <a:solidFill>
                  <a:schemeClr val="lt1"/>
                </a:solidFill>
                <a:latin typeface="Calibri"/>
                <a:ea typeface="Calibri"/>
                <a:cs typeface="Calibri"/>
                <a:sym typeface="Calibri"/>
              </a:rPr>
              <a:t>and </a:t>
            </a:r>
            <a:r>
              <a:rPr b="1" lang="en-US" sz="1600">
                <a:solidFill>
                  <a:schemeClr val="lt1"/>
                </a:solidFill>
                <a:latin typeface="Calibri"/>
                <a:ea typeface="Calibri"/>
                <a:cs typeface="Calibri"/>
                <a:sym typeface="Calibri"/>
              </a:rPr>
              <a:t>seasonality</a:t>
            </a:r>
            <a:r>
              <a:rPr lang="en-US" sz="1600">
                <a:solidFill>
                  <a:schemeClr val="lt1"/>
                </a:solidFill>
                <a:latin typeface="Calibri"/>
                <a:ea typeface="Calibri"/>
                <a:cs typeface="Calibri"/>
                <a:sym typeface="Calibri"/>
              </a:rPr>
              <a:t> has been taken as </a:t>
            </a:r>
            <a:r>
              <a:rPr b="1" lang="en-US" sz="1600">
                <a:solidFill>
                  <a:schemeClr val="lt1"/>
                </a:solidFill>
                <a:latin typeface="Calibri"/>
                <a:ea typeface="Calibri"/>
                <a:cs typeface="Calibri"/>
                <a:sym typeface="Calibri"/>
              </a:rPr>
              <a:t>additive</a:t>
            </a:r>
            <a:r>
              <a:rPr lang="en-US" sz="1600">
                <a:solidFill>
                  <a:schemeClr val="lt1"/>
                </a:solidFill>
                <a:latin typeface="Calibri"/>
                <a:ea typeface="Calibri"/>
                <a:cs typeface="Calibri"/>
                <a:sym typeface="Calibri"/>
              </a:rPr>
              <a:t>.</a:t>
            </a:r>
            <a:endParaRPr/>
          </a:p>
          <a:p>
            <a:pPr indent="0" lvl="0" marL="0" marR="0" rtl="0" algn="l">
              <a:lnSpc>
                <a:spcPct val="107000"/>
              </a:lnSpc>
              <a:spcBef>
                <a:spcPts val="800"/>
              </a:spcBef>
              <a:spcAft>
                <a:spcPts val="0"/>
              </a:spcAft>
              <a:buNone/>
            </a:pPr>
            <a:r>
              <a:rPr lang="en-US" sz="1600">
                <a:solidFill>
                  <a:schemeClr val="lt1"/>
                </a:solidFill>
                <a:latin typeface="Calibri"/>
                <a:ea typeface="Calibri"/>
                <a:cs typeface="Calibri"/>
                <a:sym typeface="Calibri"/>
              </a:rPr>
              <a:t>Although the graph may look similar to that of Double Exponential Smoothening but difference do exist (towards the end of 2022) which might not be visible unless focused on a particular month of year .</a:t>
            </a:r>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
        <p:nvSpPr>
          <p:cNvPr id="686" name="Google Shape;686;p65"/>
          <p:cNvSpPr txBox="1"/>
          <p:nvPr/>
        </p:nvSpPr>
        <p:spPr>
          <a:xfrm>
            <a:off x="214961" y="5700681"/>
            <a:ext cx="6762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Here the </a:t>
            </a:r>
            <a:r>
              <a:rPr b="1" lang="en-US" sz="1800">
                <a:solidFill>
                  <a:schemeClr val="lt1"/>
                </a:solidFill>
                <a:latin typeface="Calibri"/>
                <a:ea typeface="Calibri"/>
                <a:cs typeface="Calibri"/>
                <a:sym typeface="Calibri"/>
              </a:rPr>
              <a:t>trend</a:t>
            </a:r>
            <a:r>
              <a:rPr lang="en-US" sz="1800">
                <a:solidFill>
                  <a:schemeClr val="lt1"/>
                </a:solidFill>
                <a:latin typeface="Calibri"/>
                <a:ea typeface="Calibri"/>
                <a:cs typeface="Calibri"/>
                <a:sym typeface="Calibri"/>
              </a:rPr>
              <a:t> and </a:t>
            </a:r>
            <a:r>
              <a:rPr b="1" lang="en-US" sz="1800">
                <a:solidFill>
                  <a:schemeClr val="lt1"/>
                </a:solidFill>
                <a:latin typeface="Calibri"/>
                <a:ea typeface="Calibri"/>
                <a:cs typeface="Calibri"/>
                <a:sym typeface="Calibri"/>
              </a:rPr>
              <a:t>seasonal </a:t>
            </a:r>
            <a:r>
              <a:rPr lang="en-US" sz="1800">
                <a:solidFill>
                  <a:schemeClr val="lt1"/>
                </a:solidFill>
                <a:latin typeface="Calibri"/>
                <a:ea typeface="Calibri"/>
                <a:cs typeface="Calibri"/>
                <a:sym typeface="Calibri"/>
              </a:rPr>
              <a:t>component is </a:t>
            </a:r>
            <a:r>
              <a:rPr b="1" lang="en-US" sz="1800">
                <a:solidFill>
                  <a:schemeClr val="lt1"/>
                </a:solidFill>
                <a:latin typeface="Calibri"/>
                <a:ea typeface="Calibri"/>
                <a:cs typeface="Calibri"/>
                <a:sym typeface="Calibri"/>
              </a:rPr>
              <a:t>additive in nature</a:t>
            </a:r>
            <a:r>
              <a:rPr lang="en-US" sz="1800">
                <a:solidFill>
                  <a:schemeClr val="lt1"/>
                </a:solidFill>
                <a:latin typeface="Calibri"/>
                <a:ea typeface="Calibri"/>
                <a:cs typeface="Calibri"/>
                <a:sym typeface="Calibri"/>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6"/>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692" name="Google Shape;692;p66"/>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693" name="Google Shape;693;p66"/>
          <p:cNvSpPr txBox="1"/>
          <p:nvPr/>
        </p:nvSpPr>
        <p:spPr>
          <a:xfrm>
            <a:off x="2841964" y="900161"/>
            <a:ext cx="69046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cap="small">
                <a:solidFill>
                  <a:schemeClr val="lt1"/>
                </a:solidFill>
                <a:latin typeface="Times New Roman"/>
                <a:ea typeface="Times New Roman"/>
                <a:cs typeface="Times New Roman"/>
                <a:sym typeface="Times New Roman"/>
              </a:rPr>
              <a:t>HOLT WINTER FORECASTING PATTERN</a:t>
            </a:r>
            <a:endParaRPr sz="2400">
              <a:solidFill>
                <a:schemeClr val="lt1"/>
              </a:solidFill>
              <a:latin typeface="Calibri"/>
              <a:ea typeface="Calibri"/>
              <a:cs typeface="Calibri"/>
              <a:sym typeface="Calibri"/>
            </a:endParaRPr>
          </a:p>
        </p:txBody>
      </p:sp>
      <p:sp>
        <p:nvSpPr>
          <p:cNvPr id="694" name="Google Shape;694;p66"/>
          <p:cNvSpPr txBox="1"/>
          <p:nvPr/>
        </p:nvSpPr>
        <p:spPr>
          <a:xfrm>
            <a:off x="958788" y="1553592"/>
            <a:ext cx="10670960" cy="40626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As we already know that there are two variations in the seasonal component and they can be defined as the following under smoothening effect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Times New Roman"/>
                <a:ea typeface="Times New Roman"/>
                <a:cs typeface="Times New Roman"/>
                <a:sym typeface="Times New Roman"/>
              </a:rPr>
              <a:t>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Noto Sans Symbols"/>
              <a:buChar char="⮚"/>
            </a:pPr>
            <a:r>
              <a:rPr b="1" lang="en-US" sz="2400" u="sng">
                <a:solidFill>
                  <a:schemeClr val="lt1"/>
                </a:solidFill>
                <a:latin typeface="Times New Roman"/>
                <a:ea typeface="Times New Roman"/>
                <a:cs typeface="Times New Roman"/>
                <a:sym typeface="Times New Roman"/>
              </a:rPr>
              <a:t>Additive Model</a:t>
            </a:r>
            <a:r>
              <a:rPr lang="en-US" sz="2400">
                <a:solidFill>
                  <a:schemeClr val="lt1"/>
                </a:solidFill>
                <a:latin typeface="Times New Roman"/>
                <a:ea typeface="Times New Roman"/>
                <a:cs typeface="Times New Roman"/>
                <a:sym typeface="Times New Roman"/>
              </a:rPr>
              <a:t> :- An additive model is linear where changes over time are consistently made by the same amount. It can be shown as the form </a:t>
            </a:r>
            <a:r>
              <a:rPr b="1" lang="en-US" sz="2400">
                <a:solidFill>
                  <a:schemeClr val="lt1"/>
                </a:solidFill>
                <a:latin typeface="Times New Roman"/>
                <a:ea typeface="Times New Roman"/>
                <a:cs typeface="Times New Roman"/>
                <a:sym typeface="Times New Roman"/>
              </a:rPr>
              <a:t>Level+Trend+Seasonality+Noise.</a:t>
            </a:r>
            <a:endParaRPr sz="2400">
              <a:solidFill>
                <a:schemeClr val="lt1"/>
              </a:solidFill>
              <a:latin typeface="Calibri"/>
              <a:ea typeface="Calibri"/>
              <a:cs typeface="Calibri"/>
              <a:sym typeface="Calibri"/>
            </a:endParaRPr>
          </a:p>
          <a:p>
            <a:pPr indent="0" lvl="0" marL="457200" marR="0" rtl="0" algn="l">
              <a:spcBef>
                <a:spcPts val="0"/>
              </a:spcBef>
              <a:spcAft>
                <a:spcPts val="0"/>
              </a:spcAft>
              <a:buNone/>
            </a:pPr>
            <a:r>
              <a:rPr b="1" lang="en-US" sz="2400" u="none" strike="noStrike">
                <a:solidFill>
                  <a:schemeClr val="lt1"/>
                </a:solidFill>
                <a:latin typeface="Times New Roman"/>
                <a:ea typeface="Times New Roman"/>
                <a:cs typeface="Times New Roman"/>
                <a:sym typeface="Times New Roman"/>
              </a:rPr>
              <a:t>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Noto Sans Symbols"/>
              <a:buChar char="⮚"/>
            </a:pPr>
            <a:r>
              <a:rPr b="1" lang="en-US" sz="2400" u="sng">
                <a:solidFill>
                  <a:schemeClr val="lt1"/>
                </a:solidFill>
                <a:latin typeface="Times New Roman"/>
                <a:ea typeface="Times New Roman"/>
                <a:cs typeface="Times New Roman"/>
                <a:sym typeface="Times New Roman"/>
              </a:rPr>
              <a:t>Multiplicative Model</a:t>
            </a:r>
            <a:r>
              <a:rPr lang="en-US" sz="2400">
                <a:solidFill>
                  <a:schemeClr val="lt1"/>
                </a:solidFill>
                <a:latin typeface="Times New Roman"/>
                <a:ea typeface="Times New Roman"/>
                <a:cs typeface="Times New Roman"/>
                <a:sym typeface="Times New Roman"/>
              </a:rPr>
              <a:t> :- An multiplicative model is non-linear such as quadratic or exponential where changes increases or decreases over time . It can be shown as the form </a:t>
            </a:r>
            <a:r>
              <a:rPr b="1" lang="en-US" sz="2400">
                <a:solidFill>
                  <a:schemeClr val="lt1"/>
                </a:solidFill>
                <a:latin typeface="Times New Roman"/>
                <a:ea typeface="Times New Roman"/>
                <a:cs typeface="Times New Roman"/>
                <a:sym typeface="Times New Roman"/>
              </a:rPr>
              <a:t>Level*Trend*Seasonality*Noise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700" name="Google Shape;700;p67"/>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701" name="Google Shape;701;p67"/>
          <p:cNvSpPr txBox="1"/>
          <p:nvPr/>
        </p:nvSpPr>
        <p:spPr>
          <a:xfrm>
            <a:off x="2449723" y="903379"/>
            <a:ext cx="69046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cap="small">
                <a:solidFill>
                  <a:schemeClr val="lt1"/>
                </a:solidFill>
                <a:latin typeface="Times New Roman"/>
                <a:ea typeface="Times New Roman"/>
                <a:cs typeface="Times New Roman"/>
                <a:sym typeface="Times New Roman"/>
              </a:rPr>
              <a:t>HOLT WINTER FORECASTING PATTERN</a:t>
            </a:r>
            <a:endParaRPr sz="2400">
              <a:solidFill>
                <a:schemeClr val="lt1"/>
              </a:solidFill>
              <a:latin typeface="Calibri"/>
              <a:ea typeface="Calibri"/>
              <a:cs typeface="Calibri"/>
              <a:sym typeface="Calibri"/>
            </a:endParaRPr>
          </a:p>
        </p:txBody>
      </p:sp>
      <p:sp>
        <p:nvSpPr>
          <p:cNvPr id="702" name="Google Shape;702;p67"/>
          <p:cNvSpPr txBox="1"/>
          <p:nvPr/>
        </p:nvSpPr>
        <p:spPr>
          <a:xfrm>
            <a:off x="760519" y="1685242"/>
            <a:ext cx="10670960" cy="4422301"/>
          </a:xfrm>
          <a:prstGeom prst="rect">
            <a:avLst/>
          </a:prstGeom>
          <a:blipFill rotWithShape="1">
            <a:blip r:embed="rId3">
              <a:alphaModFix/>
            </a:blip>
            <a:stretch>
              <a:fillRect b="0" l="-342" r="0" t="-5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703" name="Google Shape;703;p67"/>
          <p:cNvPicPr preferRelativeResize="0"/>
          <p:nvPr/>
        </p:nvPicPr>
        <p:blipFill rotWithShape="1">
          <a:blip r:embed="rId4">
            <a:alphaModFix/>
          </a:blip>
          <a:srcRect b="0" l="0" r="0" t="0"/>
          <a:stretch/>
        </p:blipFill>
        <p:spPr>
          <a:xfrm>
            <a:off x="5902027" y="5304408"/>
            <a:ext cx="1630821" cy="6477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8"/>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709" name="Google Shape;709;p68"/>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710" name="Google Shape;710;p68"/>
          <p:cNvSpPr txBox="1"/>
          <p:nvPr/>
        </p:nvSpPr>
        <p:spPr>
          <a:xfrm>
            <a:off x="2449723" y="903379"/>
            <a:ext cx="69046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cap="small">
                <a:solidFill>
                  <a:schemeClr val="lt1"/>
                </a:solidFill>
                <a:latin typeface="Times New Roman"/>
                <a:ea typeface="Times New Roman"/>
                <a:cs typeface="Times New Roman"/>
                <a:sym typeface="Times New Roman"/>
              </a:rPr>
              <a:t>HOLT WINTER FORECASTING FOR 30 DAYS</a:t>
            </a:r>
            <a:endParaRPr sz="2400">
              <a:solidFill>
                <a:schemeClr val="lt1"/>
              </a:solidFill>
              <a:latin typeface="Calibri"/>
              <a:ea typeface="Calibri"/>
              <a:cs typeface="Calibri"/>
              <a:sym typeface="Calibri"/>
            </a:endParaRPr>
          </a:p>
        </p:txBody>
      </p:sp>
      <p:pic>
        <p:nvPicPr>
          <p:cNvPr id="711" name="Google Shape;711;p68"/>
          <p:cNvPicPr preferRelativeResize="0"/>
          <p:nvPr/>
        </p:nvPicPr>
        <p:blipFill rotWithShape="1">
          <a:blip r:embed="rId3">
            <a:alphaModFix/>
          </a:blip>
          <a:srcRect b="0" l="0" r="0" t="0"/>
          <a:stretch/>
        </p:blipFill>
        <p:spPr>
          <a:xfrm>
            <a:off x="175668" y="1525979"/>
            <a:ext cx="4264025" cy="2388870"/>
          </a:xfrm>
          <a:prstGeom prst="rect">
            <a:avLst/>
          </a:prstGeom>
          <a:noFill/>
          <a:ln>
            <a:noFill/>
          </a:ln>
          <a:effectLst>
            <a:outerShdw blurRad="292100" rotWithShape="0" algn="tl" dir="2700000" dist="139700">
              <a:srgbClr val="333333">
                <a:alpha val="64705"/>
              </a:srgbClr>
            </a:outerShdw>
          </a:effectLst>
        </p:spPr>
      </p:pic>
      <p:pic>
        <p:nvPicPr>
          <p:cNvPr id="712" name="Google Shape;712;p68"/>
          <p:cNvPicPr preferRelativeResize="0"/>
          <p:nvPr/>
        </p:nvPicPr>
        <p:blipFill rotWithShape="1">
          <a:blip r:embed="rId4">
            <a:alphaModFix/>
          </a:blip>
          <a:srcRect b="0" l="0" r="0" t="0"/>
          <a:stretch/>
        </p:blipFill>
        <p:spPr>
          <a:xfrm>
            <a:off x="175668" y="4075784"/>
            <a:ext cx="2809875" cy="1534160"/>
          </a:xfrm>
          <a:prstGeom prst="rect">
            <a:avLst/>
          </a:prstGeom>
          <a:noFill/>
          <a:ln>
            <a:noFill/>
          </a:ln>
          <a:effectLst>
            <a:outerShdw blurRad="292100" rotWithShape="0" algn="tl" dir="2700000" dist="139700">
              <a:srgbClr val="333333">
                <a:alpha val="64705"/>
              </a:srgbClr>
            </a:outerShdw>
          </a:effectLst>
        </p:spPr>
      </p:pic>
      <p:sp>
        <p:nvSpPr>
          <p:cNvPr id="713" name="Google Shape;713;p68"/>
          <p:cNvSpPr txBox="1"/>
          <p:nvPr/>
        </p:nvSpPr>
        <p:spPr>
          <a:xfrm>
            <a:off x="4785064" y="1525979"/>
            <a:ext cx="7128769" cy="423346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1800">
                <a:solidFill>
                  <a:schemeClr val="lt1"/>
                </a:solidFill>
                <a:latin typeface="Times New Roman"/>
                <a:ea typeface="Times New Roman"/>
                <a:cs typeface="Times New Roman"/>
                <a:sym typeface="Times New Roman"/>
              </a:rPr>
              <a:t>For the above graph we have taken </a:t>
            </a:r>
            <a:r>
              <a:rPr b="1" i="1" lang="en-US" sz="1800">
                <a:solidFill>
                  <a:schemeClr val="lt1"/>
                </a:solidFill>
                <a:latin typeface="Times New Roman"/>
                <a:ea typeface="Times New Roman"/>
                <a:cs typeface="Times New Roman"/>
                <a:sym typeface="Times New Roman"/>
              </a:rPr>
              <a:t>0.1</a:t>
            </a:r>
            <a:r>
              <a:rPr lang="en-US" sz="1800">
                <a:solidFill>
                  <a:schemeClr val="lt1"/>
                </a:solidFill>
                <a:latin typeface="Times New Roman"/>
                <a:ea typeface="Times New Roman"/>
                <a:cs typeface="Times New Roman"/>
                <a:sym typeface="Times New Roman"/>
              </a:rPr>
              <a:t>(as constant value) for </a:t>
            </a:r>
            <a:r>
              <a:rPr b="1" i="1" lang="en-US" sz="1800">
                <a:solidFill>
                  <a:schemeClr val="lt1"/>
                </a:solidFill>
                <a:latin typeface="Times New Roman"/>
                <a:ea typeface="Times New Roman"/>
                <a:cs typeface="Times New Roman"/>
                <a:sym typeface="Times New Roman"/>
              </a:rPr>
              <a:t>level</a:t>
            </a:r>
            <a:r>
              <a:rPr lang="en-US" sz="1800">
                <a:solidFill>
                  <a:schemeClr val="lt1"/>
                </a:solidFill>
                <a:latin typeface="Times New Roman"/>
                <a:ea typeface="Times New Roman"/>
                <a:cs typeface="Times New Roman"/>
                <a:sym typeface="Times New Roman"/>
              </a:rPr>
              <a:t> , </a:t>
            </a:r>
            <a:r>
              <a:rPr b="1" i="1" lang="en-US" sz="1800">
                <a:solidFill>
                  <a:schemeClr val="lt1"/>
                </a:solidFill>
                <a:latin typeface="Times New Roman"/>
                <a:ea typeface="Times New Roman"/>
                <a:cs typeface="Times New Roman"/>
                <a:sym typeface="Times New Roman"/>
              </a:rPr>
              <a:t>trend</a:t>
            </a:r>
            <a:r>
              <a:rPr lang="en-US" sz="1800">
                <a:solidFill>
                  <a:schemeClr val="lt1"/>
                </a:solidFill>
                <a:latin typeface="Times New Roman"/>
                <a:ea typeface="Times New Roman"/>
                <a:cs typeface="Times New Roman"/>
                <a:sym typeface="Times New Roman"/>
              </a:rPr>
              <a:t> and </a:t>
            </a:r>
            <a:r>
              <a:rPr b="1" i="1" lang="en-US" sz="1800">
                <a:solidFill>
                  <a:schemeClr val="lt1"/>
                </a:solidFill>
                <a:latin typeface="Times New Roman"/>
                <a:ea typeface="Times New Roman"/>
                <a:cs typeface="Times New Roman"/>
                <a:sym typeface="Times New Roman"/>
              </a:rPr>
              <a:t>seasonality</a:t>
            </a:r>
            <a:r>
              <a:rPr lang="en-US" sz="1800">
                <a:solidFill>
                  <a:schemeClr val="lt1"/>
                </a:solidFill>
                <a:latin typeface="Times New Roman"/>
                <a:ea typeface="Times New Roman"/>
                <a:cs typeface="Times New Roman"/>
                <a:sym typeface="Times New Roman"/>
              </a:rPr>
              <a:t>.</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lang="en-US" sz="1800">
                <a:solidFill>
                  <a:schemeClr val="lt1"/>
                </a:solidFill>
                <a:latin typeface="Times New Roman"/>
                <a:ea typeface="Times New Roman"/>
                <a:cs typeface="Times New Roman"/>
                <a:sym typeface="Times New Roman"/>
              </a:rPr>
              <a:t>Over here we can see the actual stock price has shown a increasing growth with increasing rate over a constant period of time which is then accompanied by a little dip at the later stage and then again started increasing with an increasing rate. The slight dip might due to certain economic conditions that have affected the stock market such as fall of dollar rate or low revenue generated due to low sales , etc.</a:t>
            </a:r>
            <a:endParaRPr sz="1800">
              <a:solidFill>
                <a:schemeClr val="lt1"/>
              </a:solidFill>
              <a:latin typeface="Calibri"/>
              <a:ea typeface="Calibri"/>
              <a:cs typeface="Calibri"/>
              <a:sym typeface="Calibri"/>
            </a:endParaRPr>
          </a:p>
          <a:p>
            <a:pPr indent="0" lvl="0" marL="0" marR="0" rtl="0" algn="just">
              <a:lnSpc>
                <a:spcPct val="107000"/>
              </a:lnSpc>
              <a:spcBef>
                <a:spcPts val="800"/>
              </a:spcBef>
              <a:spcAft>
                <a:spcPts val="0"/>
              </a:spcAft>
              <a:buNone/>
            </a:pPr>
            <a:r>
              <a:rPr b="1" i="1" lang="en-US" sz="1800">
                <a:solidFill>
                  <a:schemeClr val="lt1"/>
                </a:solidFill>
                <a:latin typeface="Times New Roman"/>
                <a:ea typeface="Times New Roman"/>
                <a:cs typeface="Times New Roman"/>
                <a:sym typeface="Times New Roman"/>
              </a:rPr>
              <a:t>From the simple forecast (shown above) and triple exponential smoothening closing price shows us a steep growth over a later period of time . So for the time being we can say that both methods of forecast shows the exact result and exact increasing upward trend.</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9"/>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719" name="Google Shape;719;p69"/>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720" name="Google Shape;720;p69"/>
          <p:cNvSpPr txBox="1"/>
          <p:nvPr/>
        </p:nvSpPr>
        <p:spPr>
          <a:xfrm>
            <a:off x="2449723" y="903379"/>
            <a:ext cx="69046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cap="small">
                <a:solidFill>
                  <a:schemeClr val="lt1"/>
                </a:solidFill>
                <a:latin typeface="Times New Roman"/>
                <a:ea typeface="Times New Roman"/>
                <a:cs typeface="Times New Roman"/>
                <a:sym typeface="Times New Roman"/>
              </a:rPr>
              <a:t>HOLT WINTER FORECASTING FOR 30 DAYS</a:t>
            </a:r>
            <a:endParaRPr sz="2400">
              <a:solidFill>
                <a:schemeClr val="lt1"/>
              </a:solidFill>
              <a:latin typeface="Calibri"/>
              <a:ea typeface="Calibri"/>
              <a:cs typeface="Calibri"/>
              <a:sym typeface="Calibri"/>
            </a:endParaRPr>
          </a:p>
        </p:txBody>
      </p:sp>
      <p:pic>
        <p:nvPicPr>
          <p:cNvPr id="721" name="Google Shape;721;p69"/>
          <p:cNvPicPr preferRelativeResize="0"/>
          <p:nvPr/>
        </p:nvPicPr>
        <p:blipFill rotWithShape="1">
          <a:blip r:embed="rId3">
            <a:alphaModFix/>
          </a:blip>
          <a:srcRect b="0" l="0" r="0" t="0"/>
          <a:stretch/>
        </p:blipFill>
        <p:spPr>
          <a:xfrm>
            <a:off x="253696" y="1480454"/>
            <a:ext cx="6874707" cy="4796059"/>
          </a:xfrm>
          <a:prstGeom prst="rect">
            <a:avLst/>
          </a:prstGeom>
          <a:noFill/>
          <a:ln>
            <a:noFill/>
          </a:ln>
        </p:spPr>
      </p:pic>
      <p:sp>
        <p:nvSpPr>
          <p:cNvPr id="722" name="Google Shape;722;p69"/>
          <p:cNvSpPr/>
          <p:nvPr/>
        </p:nvSpPr>
        <p:spPr>
          <a:xfrm>
            <a:off x="7519386" y="1628295"/>
            <a:ext cx="3932808" cy="3946882"/>
          </a:xfrm>
          <a:prstGeom prst="roundRect">
            <a:avLst>
              <a:gd fmla="val 16667" name="adj"/>
            </a:avLst>
          </a:prstGeom>
          <a:solidFill>
            <a:schemeClr val="accent4"/>
          </a:solidFill>
          <a:ln cap="rnd" cmpd="sng" w="19050">
            <a:solidFill>
              <a:srgbClr val="AD62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Forecast</a:t>
            </a:r>
            <a:r>
              <a:rPr lang="en-US" sz="1800">
                <a:solidFill>
                  <a:schemeClr val="lt1"/>
                </a:solidFill>
                <a:latin typeface="Calibri"/>
                <a:ea typeface="Calibri"/>
                <a:cs typeface="Calibri"/>
                <a:sym typeface="Calibri"/>
              </a:rPr>
              <a:t> shows the estimated forecasted value based on the </a:t>
            </a:r>
            <a:r>
              <a:rPr b="1" lang="en-US" sz="1800">
                <a:solidFill>
                  <a:schemeClr val="lt1"/>
                </a:solidFill>
                <a:latin typeface="Calibri"/>
                <a:ea typeface="Calibri"/>
                <a:cs typeface="Calibri"/>
                <a:sym typeface="Calibri"/>
              </a:rPr>
              <a:t>forecasting equation (HWES).</a:t>
            </a:r>
            <a:endParaRPr/>
          </a:p>
          <a:p>
            <a:pPr indent="0" lvl="0" marL="0" marR="0" rtl="0" algn="ctr">
              <a:spcBef>
                <a:spcPts val="0"/>
              </a:spcBef>
              <a:spcAft>
                <a:spcPts val="0"/>
              </a:spcAft>
              <a:buNone/>
            </a:pPr>
            <a:r>
              <a:rPr b="1" lang="en-US" sz="1800">
                <a:solidFill>
                  <a:schemeClr val="lt1"/>
                </a:solidFill>
                <a:latin typeface="Calibri"/>
                <a:ea typeface="Calibri"/>
                <a:cs typeface="Calibri"/>
                <a:sym typeface="Calibri"/>
              </a:rPr>
              <a:t>Lower</a:t>
            </a:r>
            <a:r>
              <a:rPr lang="en-US" sz="1800">
                <a:solidFill>
                  <a:schemeClr val="lt1"/>
                </a:solidFill>
                <a:latin typeface="Calibri"/>
                <a:ea typeface="Calibri"/>
                <a:cs typeface="Calibri"/>
                <a:sym typeface="Calibri"/>
              </a:rPr>
              <a:t> value shows the lowermost forecasted value calculated fron the </a:t>
            </a:r>
            <a:r>
              <a:rPr b="1" lang="en-US" sz="1800">
                <a:solidFill>
                  <a:schemeClr val="lt1"/>
                </a:solidFill>
                <a:latin typeface="Calibri"/>
                <a:ea typeface="Calibri"/>
                <a:cs typeface="Calibri"/>
                <a:sym typeface="Calibri"/>
              </a:rPr>
              <a:t>trend</a:t>
            </a:r>
            <a:r>
              <a:rPr lang="en-US" sz="1800">
                <a:solidFill>
                  <a:schemeClr val="lt1"/>
                </a:solidFill>
                <a:latin typeface="Calibri"/>
                <a:ea typeface="Calibri"/>
                <a:cs typeface="Calibri"/>
                <a:sym typeface="Calibri"/>
              </a:rPr>
              <a:t> , </a:t>
            </a:r>
            <a:r>
              <a:rPr b="1" lang="en-US" sz="1800">
                <a:solidFill>
                  <a:schemeClr val="lt1"/>
                </a:solidFill>
                <a:latin typeface="Calibri"/>
                <a:ea typeface="Calibri"/>
                <a:cs typeface="Calibri"/>
                <a:sym typeface="Calibri"/>
              </a:rPr>
              <a:t>seasonality</a:t>
            </a:r>
            <a:r>
              <a:rPr lang="en-US" sz="1800">
                <a:solidFill>
                  <a:schemeClr val="lt1"/>
                </a:solidFill>
                <a:latin typeface="Calibri"/>
                <a:ea typeface="Calibri"/>
                <a:cs typeface="Calibri"/>
                <a:sym typeface="Calibri"/>
              </a:rPr>
              <a:t> and </a:t>
            </a:r>
            <a:r>
              <a:rPr b="1" lang="en-US" sz="1800">
                <a:solidFill>
                  <a:schemeClr val="lt1"/>
                </a:solidFill>
                <a:latin typeface="Calibri"/>
                <a:ea typeface="Calibri"/>
                <a:cs typeface="Calibri"/>
                <a:sym typeface="Calibri"/>
              </a:rPr>
              <a:t>level of estimation</a:t>
            </a:r>
            <a:r>
              <a:rPr lang="en-US" sz="1800">
                <a:solidFill>
                  <a:schemeClr val="lt1"/>
                </a:solidFill>
                <a:latin typeface="Calibri"/>
                <a:ea typeface="Calibri"/>
                <a:cs typeface="Calibri"/>
                <a:sym typeface="Calibri"/>
              </a:rPr>
              <a:t>.</a:t>
            </a:r>
            <a:endParaRPr/>
          </a:p>
          <a:p>
            <a:pPr indent="0" lvl="0" marL="0" marR="0" rtl="0" algn="ctr">
              <a:spcBef>
                <a:spcPts val="0"/>
              </a:spcBef>
              <a:spcAft>
                <a:spcPts val="0"/>
              </a:spcAft>
              <a:buNone/>
            </a:pPr>
            <a:r>
              <a:rPr b="1" lang="en-US" sz="1800">
                <a:solidFill>
                  <a:schemeClr val="lt1"/>
                </a:solidFill>
                <a:latin typeface="Calibri"/>
                <a:ea typeface="Calibri"/>
                <a:cs typeface="Calibri"/>
                <a:sym typeface="Calibri"/>
              </a:rPr>
              <a:t>Upper</a:t>
            </a:r>
            <a:r>
              <a:rPr lang="en-US" sz="1800">
                <a:solidFill>
                  <a:schemeClr val="lt1"/>
                </a:solidFill>
                <a:latin typeface="Calibri"/>
                <a:ea typeface="Calibri"/>
                <a:cs typeface="Calibri"/>
                <a:sym typeface="Calibri"/>
              </a:rPr>
              <a:t> value shows the uppermost forecasted value calculated fron the </a:t>
            </a:r>
            <a:r>
              <a:rPr b="1" lang="en-US" sz="1800">
                <a:solidFill>
                  <a:schemeClr val="lt1"/>
                </a:solidFill>
                <a:latin typeface="Calibri"/>
                <a:ea typeface="Calibri"/>
                <a:cs typeface="Calibri"/>
                <a:sym typeface="Calibri"/>
              </a:rPr>
              <a:t>trend</a:t>
            </a:r>
            <a:r>
              <a:rPr lang="en-US" sz="1800">
                <a:solidFill>
                  <a:schemeClr val="lt1"/>
                </a:solidFill>
                <a:latin typeface="Calibri"/>
                <a:ea typeface="Calibri"/>
                <a:cs typeface="Calibri"/>
                <a:sym typeface="Calibri"/>
              </a:rPr>
              <a:t> , </a:t>
            </a:r>
            <a:r>
              <a:rPr b="1" lang="en-US" sz="1800">
                <a:solidFill>
                  <a:schemeClr val="lt1"/>
                </a:solidFill>
                <a:latin typeface="Calibri"/>
                <a:ea typeface="Calibri"/>
                <a:cs typeface="Calibri"/>
                <a:sym typeface="Calibri"/>
              </a:rPr>
              <a:t>seasonality</a:t>
            </a:r>
            <a:r>
              <a:rPr lang="en-US" sz="1800">
                <a:solidFill>
                  <a:schemeClr val="lt1"/>
                </a:solidFill>
                <a:latin typeface="Calibri"/>
                <a:ea typeface="Calibri"/>
                <a:cs typeface="Calibri"/>
                <a:sym typeface="Calibri"/>
              </a:rPr>
              <a:t> and </a:t>
            </a:r>
            <a:r>
              <a:rPr b="1" lang="en-US" sz="1800">
                <a:solidFill>
                  <a:schemeClr val="lt1"/>
                </a:solidFill>
                <a:latin typeface="Calibri"/>
                <a:ea typeface="Calibri"/>
                <a:cs typeface="Calibri"/>
                <a:sym typeface="Calibri"/>
              </a:rPr>
              <a:t>level of estimation</a:t>
            </a:r>
            <a:r>
              <a:rPr lang="en-US" sz="1800">
                <a:solidFill>
                  <a:schemeClr val="lt1"/>
                </a:solidFill>
                <a:latin typeface="Calibri"/>
                <a:ea typeface="Calibri"/>
                <a:cs typeface="Calibri"/>
                <a:sym typeface="Calibri"/>
              </a:rPr>
              <a:t>.</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0"/>
          <p:cNvSpPr txBox="1"/>
          <p:nvPr>
            <p:ph type="title"/>
          </p:nvPr>
        </p:nvSpPr>
        <p:spPr>
          <a:xfrm>
            <a:off x="1030287" y="172028"/>
            <a:ext cx="10131425" cy="14562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D5D5D5"/>
              </a:buClr>
              <a:buSzPts val="2800"/>
              <a:buFont typeface="Arial Black"/>
              <a:buNone/>
            </a:pPr>
            <a:r>
              <a:rPr b="1" i="0" lang="en-US" sz="2800" u="sng">
                <a:solidFill>
                  <a:srgbClr val="D5D5D5"/>
                </a:solidFill>
                <a:latin typeface="Arial Black"/>
                <a:ea typeface="Arial Black"/>
                <a:cs typeface="Arial Black"/>
                <a:sym typeface="Arial Black"/>
              </a:rPr>
              <a:t>TIME SERIES MODELLING AND FORECASTING</a:t>
            </a:r>
            <a:br>
              <a:rPr b="0" i="0" lang="en-US">
                <a:solidFill>
                  <a:srgbClr val="D5D5D5"/>
                </a:solidFill>
                <a:latin typeface="Roboto"/>
                <a:ea typeface="Roboto"/>
                <a:cs typeface="Roboto"/>
                <a:sym typeface="Roboto"/>
              </a:rPr>
            </a:br>
            <a:endParaRPr/>
          </a:p>
        </p:txBody>
      </p:sp>
      <p:sp>
        <p:nvSpPr>
          <p:cNvPr id="728" name="Google Shape;728;p70"/>
          <p:cNvSpPr txBox="1"/>
          <p:nvPr/>
        </p:nvSpPr>
        <p:spPr>
          <a:xfrm>
            <a:off x="568371" y="900162"/>
            <a:ext cx="65600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160C2"/>
                </a:solidFill>
                <a:latin typeface="Calibri"/>
                <a:ea typeface="Calibri"/>
                <a:cs typeface="Calibri"/>
                <a:sym typeface="Calibri"/>
              </a:rPr>
              <a:t>				</a:t>
            </a:r>
            <a:endParaRPr/>
          </a:p>
        </p:txBody>
      </p:sp>
      <p:sp>
        <p:nvSpPr>
          <p:cNvPr id="729" name="Google Shape;729;p70"/>
          <p:cNvSpPr txBox="1"/>
          <p:nvPr/>
        </p:nvSpPr>
        <p:spPr>
          <a:xfrm>
            <a:off x="2449723" y="903379"/>
            <a:ext cx="69046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small">
                <a:solidFill>
                  <a:schemeClr val="lt1"/>
                </a:solidFill>
                <a:latin typeface="Times New Roman"/>
                <a:ea typeface="Times New Roman"/>
                <a:cs typeface="Times New Roman"/>
                <a:sym typeface="Times New Roman"/>
              </a:rPr>
              <a:t>             </a:t>
            </a:r>
            <a:r>
              <a:rPr b="1" lang="en-US" sz="2400" u="sng" cap="small">
                <a:solidFill>
                  <a:schemeClr val="lt1"/>
                </a:solidFill>
                <a:latin typeface="Times New Roman"/>
                <a:ea typeface="Times New Roman"/>
                <a:cs typeface="Times New Roman"/>
                <a:sym typeface="Times New Roman"/>
              </a:rPr>
              <a:t>PERFORMANCE METRICS</a:t>
            </a:r>
            <a:endParaRPr sz="2400" u="sng">
              <a:solidFill>
                <a:schemeClr val="lt1"/>
              </a:solidFill>
              <a:latin typeface="Calibri"/>
              <a:ea typeface="Calibri"/>
              <a:cs typeface="Calibri"/>
              <a:sym typeface="Calibri"/>
            </a:endParaRPr>
          </a:p>
        </p:txBody>
      </p:sp>
      <p:sp>
        <p:nvSpPr>
          <p:cNvPr id="730" name="Google Shape;730;p70"/>
          <p:cNvSpPr txBox="1"/>
          <p:nvPr/>
        </p:nvSpPr>
        <p:spPr>
          <a:xfrm>
            <a:off x="399494" y="1362927"/>
            <a:ext cx="11674137" cy="54772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As we can see our model did quite well , so we can conclude our model fitting and forecast was quite right.</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Let us also check the commonly used accuracy metrics to judge forecast results.</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Calibri"/>
                <a:ea typeface="Calibri"/>
                <a:cs typeface="Calibri"/>
                <a:sym typeface="Calibri"/>
              </a:rPr>
              <a:t> </a:t>
            </a:r>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MAPE (Mean Absolute Percentage Error) is an error metric used to measure the performance of regression machine learning models. It is a popular metric to use amongst data scientists as it returns the error as a percentage, making it both easy for end users to understand and simpler to compare model accuracy across use cases and datasets.</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MAPE returns error as a percentage, making it refreshingly easy to understand the 'goodness' of the error value. The lower the percentage, the more accurate the model.</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lnSpc>
                <a:spcPct val="107000"/>
              </a:lnSpc>
              <a:spcBef>
                <a:spcPts val="0"/>
              </a:spcBef>
              <a:spcAft>
                <a:spcPts val="0"/>
              </a:spcAft>
              <a:buNone/>
            </a:pPr>
            <a:r>
              <a:rPr lang="en-US" sz="1800">
                <a:solidFill>
                  <a:schemeClr val="lt1"/>
                </a:solidFill>
                <a:latin typeface="Times New Roman"/>
                <a:ea typeface="Times New Roman"/>
                <a:cs typeface="Times New Roman"/>
                <a:sym typeface="Times New Roman"/>
              </a:rPr>
              <a:t> </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rPr lang="en-US" sz="1800">
                <a:solidFill>
                  <a:schemeClr val="lt1"/>
                </a:solidFill>
                <a:latin typeface="Times New Roman"/>
                <a:ea typeface="Times New Roman"/>
                <a:cs typeface="Times New Roman"/>
                <a:sym typeface="Times New Roman"/>
              </a:rPr>
              <a:t>Around</a:t>
            </a:r>
            <a:r>
              <a:rPr b="1" lang="en-US" sz="1800">
                <a:solidFill>
                  <a:schemeClr val="lt1"/>
                </a:solidFill>
                <a:latin typeface="Times New Roman"/>
                <a:ea typeface="Times New Roman"/>
                <a:cs typeface="Times New Roman"/>
                <a:sym typeface="Times New Roman"/>
              </a:rPr>
              <a:t> 6.19% MAPE</a:t>
            </a:r>
            <a:r>
              <a:rPr lang="en-US" sz="1800">
                <a:solidFill>
                  <a:schemeClr val="lt1"/>
                </a:solidFill>
                <a:latin typeface="Times New Roman"/>
                <a:ea typeface="Times New Roman"/>
                <a:cs typeface="Times New Roman"/>
                <a:sym typeface="Times New Roman"/>
              </a:rPr>
              <a:t>(Mean Absolute Percentage Error) implies the model is about 93.81% accurate in predicting the test set observations.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731" name="Google Shape;731;p70"/>
          <p:cNvPicPr preferRelativeResize="0"/>
          <p:nvPr/>
        </p:nvPicPr>
        <p:blipFill rotWithShape="1">
          <a:blip r:embed="rId3">
            <a:alphaModFix/>
          </a:blip>
          <a:srcRect b="0" l="0" r="0" t="0"/>
          <a:stretch/>
        </p:blipFill>
        <p:spPr>
          <a:xfrm>
            <a:off x="3970736" y="4173245"/>
            <a:ext cx="3220720" cy="3048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txBox="1"/>
          <p:nvPr>
            <p:ph type="title"/>
          </p:nvPr>
        </p:nvSpPr>
        <p:spPr>
          <a:xfrm>
            <a:off x="1103591" y="-232292"/>
            <a:ext cx="8825659" cy="15447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Calibri"/>
              <a:buNone/>
            </a:pPr>
            <a:r>
              <a:rPr b="1" lang="en-US" sz="4000" u="sng"/>
              <a:t>NVIDIA DATASET</a:t>
            </a:r>
            <a:endParaRPr/>
          </a:p>
        </p:txBody>
      </p:sp>
      <p:pic>
        <p:nvPicPr>
          <p:cNvPr id="204" name="Google Shape;204;p8"/>
          <p:cNvPicPr preferRelativeResize="0"/>
          <p:nvPr/>
        </p:nvPicPr>
        <p:blipFill rotWithShape="1">
          <a:blip r:embed="rId3">
            <a:alphaModFix/>
          </a:blip>
          <a:srcRect b="0" l="0" r="0" t="0"/>
          <a:stretch/>
        </p:blipFill>
        <p:spPr>
          <a:xfrm>
            <a:off x="1103591" y="1239920"/>
            <a:ext cx="8245743" cy="380703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05" name="Google Shape;205;p8"/>
          <p:cNvSpPr txBox="1"/>
          <p:nvPr/>
        </p:nvSpPr>
        <p:spPr>
          <a:xfrm>
            <a:off x="3320249" y="5282214"/>
            <a:ext cx="7341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 glimpse of our NVDA dataset.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1"/>
          <p:cNvSpPr txBox="1"/>
          <p:nvPr>
            <p:ph type="ctrTitle"/>
          </p:nvPr>
        </p:nvSpPr>
        <p:spPr>
          <a:xfrm>
            <a:off x="415600" y="-1697168"/>
            <a:ext cx="11360800" cy="2736800"/>
          </a:xfrm>
          <a:prstGeom prst="rect">
            <a:avLst/>
          </a:prstGeom>
          <a:noFill/>
          <a:ln>
            <a:noFill/>
          </a:ln>
        </p:spPr>
        <p:txBody>
          <a:bodyPr anchorCtr="0" anchor="b" bIns="121900" lIns="121900" spcFirstLastPara="1" rIns="121900" wrap="square" tIns="121900">
            <a:normAutofit/>
          </a:bodyPr>
          <a:lstStyle/>
          <a:p>
            <a:pPr indent="0" lvl="0" marL="0" rtl="0" algn="ctr">
              <a:spcBef>
                <a:spcPts val="0"/>
              </a:spcBef>
              <a:spcAft>
                <a:spcPts val="0"/>
              </a:spcAft>
              <a:buClr>
                <a:schemeClr val="lt1"/>
              </a:buClr>
              <a:buSzPts val="4400"/>
              <a:buFont typeface="Algerian"/>
              <a:buNone/>
            </a:pPr>
            <a:r>
              <a:rPr lang="en-US" sz="4400" u="sng">
                <a:latin typeface="Algerian"/>
                <a:ea typeface="Algerian"/>
                <a:cs typeface="Algerian"/>
                <a:sym typeface="Algerian"/>
              </a:rPr>
              <a:t>CONCLUSION</a:t>
            </a:r>
            <a:endParaRPr sz="4400" u="sng">
              <a:latin typeface="Algerian"/>
              <a:ea typeface="Algerian"/>
              <a:cs typeface="Algerian"/>
              <a:sym typeface="Algerian"/>
            </a:endParaRPr>
          </a:p>
        </p:txBody>
      </p:sp>
      <p:sp>
        <p:nvSpPr>
          <p:cNvPr id="737" name="Google Shape;737;p71"/>
          <p:cNvSpPr txBox="1"/>
          <p:nvPr/>
        </p:nvSpPr>
        <p:spPr>
          <a:xfrm>
            <a:off x="683581" y="1127464"/>
            <a:ext cx="10653203" cy="56323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The stock market plays a remarkable role in our daily lives. It is a significant factor in a country's GDP growth.In this paper we use Machine Learning model. By using machine learning we understand that in stock price prediction is used to discover patterns in data . Usually, a tremendous amount of structured and unstructured data is generated from stock markets. Using machine learning algorithms, it is possible to quickly analyze more complex data and generate more accurate results.  </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While performing the stationary check on the dataset we examined that the dataset is a non stationary one and that it has both trend and stationary component. We perform the detrend and deseasonalize techniques to remove both the component from the dataset. As we were well aware that for a stationary model we can use AR , MA , ARMA model and that for non stationary one we have to use ARIMA OR SARIMA model.</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Our model being non stationary one we use the ARIMA (p,d,q) model. Now there are two ways of using ARIMA model :</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By choosing the optimal values of p,d,q manually , which might not be so effective , and</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Then can use the auto function to automatically detect the best parameters of the ARIMA model.</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Once our model fitting has been done we then moved on to forecasting section were we have used Simple forecasting method for the forecast of Nvidia Stock closing price over the period of thirty days and then did the same using Holt Winter’s Exponential Smoothening preferably known as Triple Exponential Smoothening which also gives us the same result like the previous one , i.e. an steep increasing trend over the period of time.</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To check the result we used the performance metrics and from there we can conclude that our model did quite well and the accuracy rate was far above ninety percent.</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2"/>
          <p:cNvSpPr txBox="1"/>
          <p:nvPr>
            <p:ph type="ctrTitle"/>
          </p:nvPr>
        </p:nvSpPr>
        <p:spPr>
          <a:xfrm>
            <a:off x="415600" y="-1697168"/>
            <a:ext cx="11360800" cy="2736800"/>
          </a:xfrm>
          <a:prstGeom prst="rect">
            <a:avLst/>
          </a:prstGeom>
          <a:noFill/>
          <a:ln>
            <a:noFill/>
          </a:ln>
        </p:spPr>
        <p:txBody>
          <a:bodyPr anchorCtr="0" anchor="b" bIns="121900" lIns="121900" spcFirstLastPara="1" rIns="121900" wrap="square" tIns="121900">
            <a:normAutofit/>
          </a:bodyPr>
          <a:lstStyle/>
          <a:p>
            <a:pPr indent="0" lvl="0" marL="0" rtl="0" algn="ctr">
              <a:spcBef>
                <a:spcPts val="0"/>
              </a:spcBef>
              <a:spcAft>
                <a:spcPts val="0"/>
              </a:spcAft>
              <a:buClr>
                <a:schemeClr val="lt1"/>
              </a:buClr>
              <a:buSzPts val="4400"/>
              <a:buFont typeface="Algerian"/>
              <a:buNone/>
            </a:pPr>
            <a:r>
              <a:rPr lang="en-US" sz="4400" u="sng">
                <a:latin typeface="Algerian"/>
                <a:ea typeface="Algerian"/>
                <a:cs typeface="Algerian"/>
                <a:sym typeface="Algerian"/>
              </a:rPr>
              <a:t>FUTURE STUDY</a:t>
            </a:r>
            <a:endParaRPr sz="4400" u="sng">
              <a:latin typeface="Algerian"/>
              <a:ea typeface="Algerian"/>
              <a:cs typeface="Algerian"/>
              <a:sym typeface="Algerian"/>
            </a:endParaRPr>
          </a:p>
        </p:txBody>
      </p:sp>
      <p:sp>
        <p:nvSpPr>
          <p:cNvPr id="743" name="Google Shape;743;p72"/>
          <p:cNvSpPr txBox="1"/>
          <p:nvPr/>
        </p:nvSpPr>
        <p:spPr>
          <a:xfrm>
            <a:off x="769398" y="1713390"/>
            <a:ext cx="10653203"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In financial markets, a machine learning (ML) has become a powerful analytical tool used to help and</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manage investment efficiently. ML has been widely used in the financial sector to provide a new mechanism that can help investors make better decisions in both investment and management to achieve better performance of their securities investment.</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We the evolving nature of ML and the growth of Deep Learning (DL) , preferably Neural Networks one can apply them and obtain a more better and good quality model.</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Besides Time Series and Linear Regression we can used models like  SVR, KNN, XGBoost, LightGBM from ML and using the DL one can apply LSTM on Time Series to obtain high efficient models.</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rPr lang="en-US" sz="1800">
                <a:solidFill>
                  <a:schemeClr val="lt1"/>
                </a:solidFill>
                <a:latin typeface="Times New Roman"/>
                <a:ea typeface="Times New Roman"/>
                <a:cs typeface="Times New Roman"/>
                <a:sym typeface="Times New Roman"/>
              </a:rPr>
              <a:t>Such ML models can later be deployed on clouds such as Heroku , GCP , Azure , AWS EC2 , etc to make a more production and user interactive based model.</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3"/>
          <p:cNvSpPr txBox="1"/>
          <p:nvPr>
            <p:ph type="ctrTitle"/>
          </p:nvPr>
        </p:nvSpPr>
        <p:spPr>
          <a:xfrm>
            <a:off x="415600" y="-1697168"/>
            <a:ext cx="11360800" cy="2736800"/>
          </a:xfrm>
          <a:prstGeom prst="rect">
            <a:avLst/>
          </a:prstGeom>
          <a:noFill/>
          <a:ln>
            <a:noFill/>
          </a:ln>
        </p:spPr>
        <p:txBody>
          <a:bodyPr anchorCtr="0" anchor="b" bIns="121900" lIns="121900" spcFirstLastPara="1" rIns="121900" wrap="square" tIns="121900">
            <a:normAutofit/>
          </a:bodyPr>
          <a:lstStyle/>
          <a:p>
            <a:pPr indent="0" lvl="0" marL="0" rtl="0" algn="ctr">
              <a:spcBef>
                <a:spcPts val="0"/>
              </a:spcBef>
              <a:spcAft>
                <a:spcPts val="0"/>
              </a:spcAft>
              <a:buClr>
                <a:schemeClr val="lt1"/>
              </a:buClr>
              <a:buSzPts val="4400"/>
              <a:buFont typeface="Algerian"/>
              <a:buNone/>
            </a:pPr>
            <a:r>
              <a:rPr lang="en-US" sz="4400" u="sng">
                <a:latin typeface="Algerian"/>
                <a:ea typeface="Algerian"/>
                <a:cs typeface="Algerian"/>
                <a:sym typeface="Algerian"/>
              </a:rPr>
              <a:t>REFERENCES</a:t>
            </a:r>
            <a:endParaRPr sz="4400" u="sng">
              <a:latin typeface="Algerian"/>
              <a:ea typeface="Algerian"/>
              <a:cs typeface="Algerian"/>
              <a:sym typeface="Algerian"/>
            </a:endParaRPr>
          </a:p>
        </p:txBody>
      </p:sp>
      <p:sp>
        <p:nvSpPr>
          <p:cNvPr id="749" name="Google Shape;749;p73"/>
          <p:cNvSpPr txBox="1"/>
          <p:nvPr/>
        </p:nvSpPr>
        <p:spPr>
          <a:xfrm>
            <a:off x="769398" y="1713390"/>
            <a:ext cx="10653203" cy="313919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7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Central European Economic Journal.</a:t>
            </a:r>
            <a:endParaRPr sz="1800">
              <a:solidFill>
                <a:schemeClr val="lt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lt1"/>
              </a:buClr>
              <a:buSzPts val="1800"/>
              <a:buFont typeface="Noto Sans Symbols"/>
              <a:buChar char="•"/>
            </a:pPr>
            <a:r>
              <a:rPr b="1" i="1" lang="en-US" sz="1800">
                <a:solidFill>
                  <a:schemeClr val="lt1"/>
                </a:solidFill>
                <a:latin typeface="Times New Roman"/>
                <a:ea typeface="Times New Roman"/>
                <a:cs typeface="Times New Roman"/>
                <a:sym typeface="Times New Roman"/>
              </a:rPr>
              <a:t>Linear regression of Machine learning</a:t>
            </a:r>
            <a:r>
              <a:rPr lang="en-US" sz="1800">
                <a:solidFill>
                  <a:schemeClr val="lt1"/>
                </a:solidFill>
                <a:latin typeface="Times New Roman"/>
                <a:ea typeface="Times New Roman"/>
                <a:cs typeface="Times New Roman"/>
                <a:sym typeface="Times New Roman"/>
              </a:rPr>
              <a:t> by JasonBrowniee. </a:t>
            </a:r>
            <a:endParaRPr sz="1800">
              <a:solidFill>
                <a:schemeClr val="lt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Stock Market Prediction Using Machine Learning Techniques : </a:t>
            </a:r>
            <a:r>
              <a:rPr b="1" i="1" lang="en-US" sz="1800">
                <a:solidFill>
                  <a:schemeClr val="lt1"/>
                </a:solidFill>
                <a:latin typeface="Times New Roman"/>
                <a:ea typeface="Times New Roman"/>
                <a:cs typeface="Times New Roman"/>
                <a:sym typeface="Times New Roman"/>
              </a:rPr>
              <a:t>A Decade Survey on Methodologies, Recent Developments, and Future Directions(MDPI)</a:t>
            </a:r>
            <a:r>
              <a:rPr lang="en-US" sz="1800">
                <a:solidFill>
                  <a:schemeClr val="lt1"/>
                </a:solidFill>
                <a:latin typeface="Times New Roman"/>
                <a:ea typeface="Times New Roman"/>
                <a:cs typeface="Times New Roman"/>
                <a:sym typeface="Times New Roman"/>
              </a:rPr>
              <a:t>.</a:t>
            </a:r>
            <a:endParaRPr sz="1800">
              <a:solidFill>
                <a:schemeClr val="lt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Kaleb Phipps , Martin Ratz , Dirk Muller , Veit Hagenmeyer , Ralf Mikut | </a:t>
            </a:r>
            <a:r>
              <a:rPr b="1" lang="en-US" sz="1800">
                <a:solidFill>
                  <a:schemeClr val="lt1"/>
                </a:solidFill>
                <a:latin typeface="Times New Roman"/>
                <a:ea typeface="Times New Roman"/>
                <a:cs typeface="Times New Roman"/>
                <a:sym typeface="Times New Roman"/>
              </a:rPr>
              <a:t>Feb , 2022</a:t>
            </a:r>
            <a:r>
              <a:rPr lang="en-US" sz="1800">
                <a:solidFill>
                  <a:schemeClr val="lt1"/>
                </a:solidFill>
                <a:latin typeface="Times New Roman"/>
                <a:ea typeface="Times New Roman"/>
                <a:cs typeface="Times New Roman"/>
                <a:sym typeface="Times New Roman"/>
              </a:rPr>
              <a:t> | </a:t>
            </a:r>
            <a:r>
              <a:rPr b="1" i="1" lang="en-US" sz="1800">
                <a:solidFill>
                  <a:schemeClr val="lt1"/>
                </a:solidFill>
                <a:latin typeface="Times New Roman"/>
                <a:ea typeface="Times New Roman"/>
                <a:cs typeface="Times New Roman"/>
                <a:sym typeface="Times New Roman"/>
              </a:rPr>
              <a:t>REVIEW OF AUTOMATED TIME SERIES PIPELINE.</a:t>
            </a:r>
            <a:endParaRPr sz="1800">
              <a:solidFill>
                <a:schemeClr val="lt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Julien Siebert , Janek Grob , Christof Schroth | </a:t>
            </a:r>
            <a:r>
              <a:rPr b="1" lang="en-US" sz="1800">
                <a:solidFill>
                  <a:schemeClr val="lt1"/>
                </a:solidFill>
                <a:latin typeface="Times New Roman"/>
                <a:ea typeface="Times New Roman"/>
                <a:cs typeface="Times New Roman"/>
                <a:sym typeface="Times New Roman"/>
              </a:rPr>
              <a:t>June , 2021</a:t>
            </a:r>
            <a:r>
              <a:rPr lang="en-US" sz="1800">
                <a:solidFill>
                  <a:schemeClr val="lt1"/>
                </a:solidFill>
                <a:latin typeface="Times New Roman"/>
                <a:ea typeface="Times New Roman"/>
                <a:cs typeface="Times New Roman"/>
                <a:sym typeface="Times New Roman"/>
              </a:rPr>
              <a:t> | </a:t>
            </a:r>
            <a:r>
              <a:rPr b="1" i="1" lang="en-US" sz="1800">
                <a:solidFill>
                  <a:schemeClr val="lt1"/>
                </a:solidFill>
                <a:latin typeface="Times New Roman"/>
                <a:ea typeface="Times New Roman"/>
                <a:cs typeface="Times New Roman"/>
                <a:sym typeface="Times New Roman"/>
              </a:rPr>
              <a:t>A Systematic Review Of Python Packages for Time Series Analysis.</a:t>
            </a:r>
            <a:endParaRPr sz="1800">
              <a:solidFill>
                <a:schemeClr val="lt1"/>
              </a:solidFill>
              <a:latin typeface="Calibri"/>
              <a:ea typeface="Calibri"/>
              <a:cs typeface="Calibri"/>
              <a:sym typeface="Calibri"/>
            </a:endParaRPr>
          </a:p>
          <a:p>
            <a:pPr indent="-342900" lvl="0" marL="342900" marR="0" rtl="0" algn="l">
              <a:lnSpc>
                <a:spcPct val="107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Wes McKinney , Josef Perktold , Skipper Seabold | </a:t>
            </a:r>
            <a:r>
              <a:rPr b="1" lang="en-US" sz="1800">
                <a:solidFill>
                  <a:schemeClr val="lt1"/>
                </a:solidFill>
                <a:latin typeface="Times New Roman"/>
                <a:ea typeface="Times New Roman"/>
                <a:cs typeface="Times New Roman"/>
                <a:sym typeface="Times New Roman"/>
              </a:rPr>
              <a:t>2011</a:t>
            </a:r>
            <a:r>
              <a:rPr lang="en-US" sz="1800">
                <a:solidFill>
                  <a:schemeClr val="lt1"/>
                </a:solidFill>
                <a:latin typeface="Times New Roman"/>
                <a:ea typeface="Times New Roman"/>
                <a:cs typeface="Times New Roman"/>
                <a:sym typeface="Times New Roman"/>
              </a:rPr>
              <a:t> | </a:t>
            </a:r>
            <a:r>
              <a:rPr b="1" i="1" lang="en-US" sz="1800">
                <a:solidFill>
                  <a:schemeClr val="lt1"/>
                </a:solidFill>
                <a:latin typeface="Times New Roman"/>
                <a:ea typeface="Times New Roman"/>
                <a:cs typeface="Times New Roman"/>
                <a:sym typeface="Times New Roman"/>
              </a:rPr>
              <a:t>Time Series Analysis in Python with Statsmodels.</a:t>
            </a:r>
            <a:endParaRPr sz="1800">
              <a:solidFill>
                <a:schemeClr val="lt1"/>
              </a:solidFill>
              <a:latin typeface="Calibri"/>
              <a:ea typeface="Calibri"/>
              <a:cs typeface="Calibri"/>
              <a:sym typeface="Calibri"/>
            </a:endParaRPr>
          </a:p>
          <a:p>
            <a:pPr indent="0" lvl="0" marL="0" marR="0" rtl="0" algn="l">
              <a:spcBef>
                <a:spcPts val="80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4"/>
          <p:cNvSpPr txBox="1"/>
          <p:nvPr>
            <p:ph type="ctrTitle"/>
          </p:nvPr>
        </p:nvSpPr>
        <p:spPr>
          <a:xfrm>
            <a:off x="522143" y="0"/>
            <a:ext cx="11360800" cy="2736800"/>
          </a:xfrm>
          <a:prstGeom prst="rect">
            <a:avLst/>
          </a:prstGeom>
          <a:noFill/>
          <a:ln>
            <a:noFill/>
          </a:ln>
        </p:spPr>
        <p:txBody>
          <a:bodyPr anchorCtr="0" anchor="b" bIns="121900" lIns="121900" spcFirstLastPara="1" rIns="121900" wrap="square" tIns="121900">
            <a:normAutofit fontScale="90000"/>
          </a:bodyPr>
          <a:lstStyle/>
          <a:p>
            <a:pPr indent="0" lvl="0" marL="0" rtl="0" algn="ctr">
              <a:spcBef>
                <a:spcPts val="0"/>
              </a:spcBef>
              <a:spcAft>
                <a:spcPts val="0"/>
              </a:spcAft>
              <a:buClr>
                <a:schemeClr val="lt1"/>
              </a:buClr>
              <a:buSzPct val="100000"/>
              <a:buFont typeface="Algerian"/>
              <a:buNone/>
            </a:pPr>
            <a:r>
              <a:rPr lang="en-US" sz="8266" u="sng">
                <a:latin typeface="Algerian"/>
                <a:ea typeface="Algerian"/>
                <a:cs typeface="Algerian"/>
                <a:sym typeface="Algerian"/>
              </a:rPr>
              <a:t>THANK YOU!!!!!!!!</a:t>
            </a:r>
            <a:br>
              <a:rPr lang="en-US" sz="8266" u="sng">
                <a:latin typeface="Algerian"/>
                <a:ea typeface="Algerian"/>
                <a:cs typeface="Algerian"/>
                <a:sym typeface="Algerian"/>
              </a:rPr>
            </a:br>
            <a:endParaRPr sz="8266" u="sng">
              <a:latin typeface="Algerian"/>
              <a:ea typeface="Algerian"/>
              <a:cs typeface="Algerian"/>
              <a:sym typeface="Algerian"/>
            </a:endParaRPr>
          </a:p>
        </p:txBody>
      </p:sp>
      <p:pic>
        <p:nvPicPr>
          <p:cNvPr id="755" name="Google Shape;755;p74"/>
          <p:cNvPicPr preferRelativeResize="0"/>
          <p:nvPr/>
        </p:nvPicPr>
        <p:blipFill rotWithShape="1">
          <a:blip r:embed="rId3">
            <a:alphaModFix/>
          </a:blip>
          <a:srcRect b="0" l="0" r="0" t="0"/>
          <a:stretch/>
        </p:blipFill>
        <p:spPr>
          <a:xfrm>
            <a:off x="3297499" y="1809226"/>
            <a:ext cx="4878835" cy="32395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nvSpPr>
        <p:spPr>
          <a:xfrm>
            <a:off x="170384" y="1261375"/>
            <a:ext cx="6487868" cy="2737279"/>
          </a:xfrm>
          <a:prstGeom prst="rect">
            <a:avLst/>
          </a:prstGeom>
          <a:noFill/>
          <a:ln>
            <a:noFill/>
          </a:ln>
        </p:spPr>
        <p:txBody>
          <a:bodyPr anchorCtr="0" anchor="t" bIns="45700" lIns="91425" spcFirstLastPara="1" rIns="91425" wrap="square" tIns="45700">
            <a:normAutofit fontScale="85000" lnSpcReduction="10000"/>
          </a:bodyPr>
          <a:lstStyle/>
          <a:p>
            <a:pPr indent="-285750" lvl="0" marL="285750" marR="0" rtl="0" algn="just">
              <a:spcBef>
                <a:spcPts val="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HIGH🡪</a:t>
            </a:r>
            <a:r>
              <a:rPr lang="en-US" sz="1800" cap="none">
                <a:solidFill>
                  <a:schemeClr val="lt1"/>
                </a:solidFill>
                <a:latin typeface="Times New Roman"/>
                <a:ea typeface="Times New Roman"/>
                <a:cs typeface="Times New Roman"/>
                <a:sym typeface="Times New Roman"/>
              </a:rPr>
              <a:t> It show the high price a stock attained for a particular period of time.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LOW🡪</a:t>
            </a:r>
            <a:r>
              <a:rPr lang="en-US" sz="1800" cap="none">
                <a:solidFill>
                  <a:schemeClr val="lt1"/>
                </a:solidFill>
                <a:latin typeface="Times New Roman"/>
                <a:ea typeface="Times New Roman"/>
                <a:cs typeface="Times New Roman"/>
                <a:sym typeface="Times New Roman"/>
              </a:rPr>
              <a:t> It show the low price a stock attained for a particular period of time.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b="1" lang="en-US" sz="1800" cap="none">
                <a:solidFill>
                  <a:schemeClr val="lt1"/>
                </a:solidFill>
                <a:latin typeface="Calibri"/>
                <a:ea typeface="Calibri"/>
                <a:cs typeface="Calibri"/>
                <a:sym typeface="Calibri"/>
              </a:rPr>
              <a:t>CLOSE🡪</a:t>
            </a:r>
            <a:r>
              <a:rPr b="1" lang="en-US" sz="1800" cap="none">
                <a:solidFill>
                  <a:schemeClr val="lt1"/>
                </a:solidFill>
                <a:latin typeface="Times New Roman"/>
                <a:ea typeface="Times New Roman"/>
                <a:cs typeface="Times New Roman"/>
                <a:sym typeface="Times New Roman"/>
              </a:rPr>
              <a:t> It</a:t>
            </a:r>
            <a:r>
              <a:rPr b="1" lang="en-US" sz="1800" cap="none">
                <a:solidFill>
                  <a:schemeClr val="lt1"/>
                </a:solidFill>
                <a:latin typeface="Calibri"/>
                <a:ea typeface="Calibri"/>
                <a:cs typeface="Calibri"/>
                <a:sym typeface="Calibri"/>
              </a:rPr>
              <a:t> </a:t>
            </a:r>
            <a:r>
              <a:rPr b="1" lang="en-US" sz="1800" cap="none">
                <a:solidFill>
                  <a:schemeClr val="lt1"/>
                </a:solidFill>
                <a:latin typeface="Times New Roman"/>
                <a:ea typeface="Times New Roman"/>
                <a:cs typeface="Times New Roman"/>
                <a:sym typeface="Times New Roman"/>
              </a:rPr>
              <a:t>show the closing prices of the stock for the same period. </a:t>
            </a:r>
            <a:endParaRPr b="1"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OPEN🡪</a:t>
            </a:r>
            <a:r>
              <a:rPr lang="en-US" sz="1800" cap="none">
                <a:solidFill>
                  <a:schemeClr val="lt1"/>
                </a:solidFill>
                <a:latin typeface="Times New Roman"/>
                <a:ea typeface="Times New Roman"/>
                <a:cs typeface="Times New Roman"/>
                <a:sym typeface="Times New Roman"/>
              </a:rPr>
              <a:t> It show the opening prices of the stock for the same period. </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VOLUME🡪 </a:t>
            </a:r>
            <a:r>
              <a:rPr lang="en-US" sz="1800" cap="none">
                <a:solidFill>
                  <a:schemeClr val="lt1"/>
                </a:solidFill>
                <a:latin typeface="Arial"/>
                <a:ea typeface="Arial"/>
                <a:cs typeface="Arial"/>
                <a:sym typeface="Arial"/>
              </a:rPr>
              <a:t>The total amount of a security that changes hands over a given period of time.</a:t>
            </a:r>
            <a:endParaRPr sz="1800" cap="none">
              <a:solidFill>
                <a:schemeClr val="lt1"/>
              </a:solidFill>
              <a:latin typeface="Calibri"/>
              <a:ea typeface="Calibri"/>
              <a:cs typeface="Calibri"/>
              <a:sym typeface="Calibri"/>
            </a:endParaRPr>
          </a:p>
          <a:p>
            <a:pPr indent="-285750" lvl="0" marL="285750" marR="0" rtl="0" algn="just">
              <a:spcBef>
                <a:spcPts val="1000"/>
              </a:spcBef>
              <a:spcAft>
                <a:spcPts val="0"/>
              </a:spcAft>
              <a:buClr>
                <a:schemeClr val="lt1"/>
              </a:buClr>
              <a:buSzPct val="100000"/>
              <a:buFont typeface="Arial"/>
              <a:buChar char="•"/>
            </a:pPr>
            <a:r>
              <a:rPr lang="en-US" sz="1800" cap="none">
                <a:solidFill>
                  <a:schemeClr val="lt1"/>
                </a:solidFill>
                <a:latin typeface="Calibri"/>
                <a:ea typeface="Calibri"/>
                <a:cs typeface="Calibri"/>
                <a:sym typeface="Calibri"/>
              </a:rPr>
              <a:t>ADJ-CLOSE🡪</a:t>
            </a:r>
            <a:r>
              <a:rPr lang="en-US" sz="1800" cap="none">
                <a:solidFill>
                  <a:schemeClr val="lt1"/>
                </a:solidFill>
                <a:latin typeface="Times New Roman"/>
                <a:ea typeface="Times New Roman"/>
                <a:cs typeface="Times New Roman"/>
                <a:sym typeface="Times New Roman"/>
              </a:rPr>
              <a:t>It amends a stock's closing price to reflect that stock's value after accounting for any corporate actions and often used when examining historical returns or doing a detailed analysis of past performance.</a:t>
            </a:r>
            <a:endParaRPr/>
          </a:p>
          <a:p>
            <a:pPr indent="-188595" lvl="0" marL="285750" marR="0" rtl="0" algn="l">
              <a:spcBef>
                <a:spcPts val="1000"/>
              </a:spcBef>
              <a:spcAft>
                <a:spcPts val="0"/>
              </a:spcAft>
              <a:buClr>
                <a:schemeClr val="lt1"/>
              </a:buClr>
              <a:buSzPct val="100000"/>
              <a:buFont typeface="Arial"/>
              <a:buNone/>
            </a:pPr>
            <a:r>
              <a:t/>
            </a:r>
            <a:endParaRPr sz="1800" cap="none">
              <a:solidFill>
                <a:schemeClr val="lt1"/>
              </a:solidFill>
              <a:latin typeface="Calibri"/>
              <a:ea typeface="Calibri"/>
              <a:cs typeface="Calibri"/>
              <a:sym typeface="Calibri"/>
            </a:endParaRPr>
          </a:p>
        </p:txBody>
      </p:sp>
      <p:sp>
        <p:nvSpPr>
          <p:cNvPr id="211" name="Google Shape;211;p9"/>
          <p:cNvSpPr/>
          <p:nvPr/>
        </p:nvSpPr>
        <p:spPr>
          <a:xfrm>
            <a:off x="7137646" y="1547312"/>
            <a:ext cx="4811697" cy="4902684"/>
          </a:xfrm>
          <a:prstGeom prst="roundRect">
            <a:avLst>
              <a:gd fmla="val 16667" name="adj"/>
            </a:avLst>
          </a:prstGeom>
          <a:solidFill>
            <a:schemeClr val="accent6"/>
          </a:solidFill>
          <a:ln cap="rnd"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accent4"/>
                </a:solidFill>
                <a:latin typeface="Aharoni"/>
                <a:ea typeface="Aharoni"/>
                <a:cs typeface="Aharoni"/>
                <a:sym typeface="Aharoni"/>
              </a:rPr>
              <a:t>A</a:t>
            </a:r>
            <a:r>
              <a:rPr b="1" i="0" lang="en-US" sz="1800">
                <a:solidFill>
                  <a:schemeClr val="accent4"/>
                </a:solidFill>
                <a:latin typeface="Aharoni"/>
                <a:ea typeface="Aharoni"/>
                <a:cs typeface="Aharoni"/>
                <a:sym typeface="Aharoni"/>
              </a:rPr>
              <a:t> stock’s closing price determines how a share performs during the day.</a:t>
            </a:r>
            <a:endParaRPr/>
          </a:p>
          <a:p>
            <a:pPr indent="0" lvl="0" marL="0" marR="0" rtl="0" algn="l">
              <a:spcBef>
                <a:spcPts val="0"/>
              </a:spcBef>
              <a:spcAft>
                <a:spcPts val="0"/>
              </a:spcAft>
              <a:buNone/>
            </a:pPr>
            <a:r>
              <a:rPr b="1" i="0" lang="en-US" sz="1800">
                <a:solidFill>
                  <a:schemeClr val="accent4"/>
                </a:solidFill>
                <a:latin typeface="Aharoni"/>
                <a:ea typeface="Aharoni"/>
                <a:cs typeface="Aharoni"/>
                <a:sym typeface="Aharoni"/>
              </a:rPr>
              <a:t>The close price is considered the reference point for any time frame. It’s the price traders agreed on after all the action throughout the day. When researching historical stock price data, one uses the closing price as the standard measure of the stock’s value as of a specific date</a:t>
            </a:r>
            <a:r>
              <a:rPr b="1" lang="en-US" sz="1800">
                <a:solidFill>
                  <a:schemeClr val="accent4"/>
                </a:solidFill>
                <a:latin typeface="Aharoni"/>
                <a:ea typeface="Aharoni"/>
                <a:cs typeface="Aharoni"/>
                <a:sym typeface="Aharoni"/>
              </a:rPr>
              <a:t>.</a:t>
            </a:r>
            <a:endParaRPr/>
          </a:p>
        </p:txBody>
      </p:sp>
      <p:sp>
        <p:nvSpPr>
          <p:cNvPr id="212" name="Google Shape;212;p9"/>
          <p:cNvSpPr txBox="1"/>
          <p:nvPr/>
        </p:nvSpPr>
        <p:spPr>
          <a:xfrm>
            <a:off x="1757778" y="408004"/>
            <a:ext cx="822072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u="sng">
                <a:solidFill>
                  <a:schemeClr val="lt1"/>
                </a:solidFill>
                <a:latin typeface="Calibri"/>
                <a:ea typeface="Calibri"/>
                <a:cs typeface="Calibri"/>
                <a:sym typeface="Calibri"/>
              </a:rPr>
              <a:t>NVIDIA DATASET INFORMATION</a:t>
            </a:r>
            <a:endParaRPr sz="4400">
              <a:solidFill>
                <a:schemeClr val="lt1"/>
              </a:solidFill>
              <a:latin typeface="Calibri"/>
              <a:ea typeface="Calibri"/>
              <a:cs typeface="Calibri"/>
              <a:sym typeface="Calibri"/>
            </a:endParaRPr>
          </a:p>
        </p:txBody>
      </p:sp>
      <p:sp>
        <p:nvSpPr>
          <p:cNvPr id="213" name="Google Shape;213;p9"/>
          <p:cNvSpPr/>
          <p:nvPr/>
        </p:nvSpPr>
        <p:spPr>
          <a:xfrm>
            <a:off x="1526959" y="4074850"/>
            <a:ext cx="4705165" cy="2375146"/>
          </a:xfrm>
          <a:prstGeom prst="ellipse">
            <a:avLst/>
          </a:prstGeom>
          <a:solidFill>
            <a:schemeClr val="accent1"/>
          </a:solidFill>
          <a:ln cap="rnd" cmpd="sng" w="19050">
            <a:solidFill>
              <a:srgbClr val="A932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Times New Roman"/>
                <a:ea typeface="Times New Roman"/>
                <a:cs typeface="Times New Roman"/>
                <a:sym typeface="Times New Roman"/>
              </a:rPr>
              <a:t>We will be using this closing price for all of our analysis , forecasting and prediction.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idx="1" type="body"/>
          </p:nvPr>
        </p:nvSpPr>
        <p:spPr>
          <a:xfrm>
            <a:off x="415600" y="1910600"/>
            <a:ext cx="11360800" cy="303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1600"/>
              </a:spcAft>
              <a:buSzPts val="1800"/>
              <a:buNone/>
            </a:pPr>
            <a:r>
              <a:rPr b="1" lang="en-US" sz="9600" u="sng"/>
              <a:t>LINEAR REGRESSION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2022-04-16T11:26:54Z</dcterms:created>
  <dc:creator>newonemakeone@outlook.com</dc:creator>
</cp:coreProperties>
</file>